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6"/>
  </p:notesMasterIdLst>
  <p:sldIdLst>
    <p:sldId id="263" r:id="rId5"/>
    <p:sldId id="2147479349" r:id="rId6"/>
    <p:sldId id="2147479353" r:id="rId7"/>
    <p:sldId id="293" r:id="rId8"/>
    <p:sldId id="2147479358" r:id="rId9"/>
    <p:sldId id="2147479354" r:id="rId10"/>
    <p:sldId id="2147479359" r:id="rId11"/>
    <p:sldId id="2147479360" r:id="rId12"/>
    <p:sldId id="2147479355" r:id="rId13"/>
    <p:sldId id="2147479351"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8BD"/>
    <a:srgbClr val="96CD7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9808" autoAdjust="0"/>
  </p:normalViewPr>
  <p:slideViewPr>
    <p:cSldViewPr snapToGrid="0" snapToObjects="1" showGuides="1">
      <p:cViewPr varScale="1">
        <p:scale>
          <a:sx n="63" d="100"/>
          <a:sy n="63" d="100"/>
        </p:scale>
        <p:origin x="612" y="56"/>
      </p:cViewPr>
      <p:guideLst>
        <p:guide orient="horz" pos="2160"/>
        <p:guide pos="3840"/>
      </p:guideLst>
    </p:cSldViewPr>
  </p:slideViewPr>
  <p:notesTextViewPr>
    <p:cViewPr>
      <p:scale>
        <a:sx n="3" d="2"/>
        <a:sy n="3" d="2"/>
      </p:scale>
      <p:origin x="0" y="-26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75FB0-2F8D-49F2-95A4-E92A64011C7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B80487FD-906A-49A4-B21A-3F3651F582F4}">
      <dgm:prSet phldrT="[Text]" custT="1"/>
      <dgm:spPr>
        <a:solidFill>
          <a:schemeClr val="tx2">
            <a:lumMod val="60000"/>
            <a:lumOff val="40000"/>
          </a:schemeClr>
        </a:solidFill>
      </dgm:spPr>
      <dgm:t>
        <a:bodyPr/>
        <a:lstStyle/>
        <a:p>
          <a:endParaRPr lang="en-US" sz="2000" dirty="0"/>
        </a:p>
      </dgm:t>
    </dgm:pt>
    <dgm:pt modelId="{5B4E945E-ED34-4942-A038-8BD32E2158A3}" type="parTrans" cxnId="{4F59498F-87A8-4C5F-9436-518D46BBD9E5}">
      <dgm:prSet/>
      <dgm:spPr/>
      <dgm:t>
        <a:bodyPr/>
        <a:lstStyle/>
        <a:p>
          <a:endParaRPr lang="en-US" sz="2000"/>
        </a:p>
      </dgm:t>
    </dgm:pt>
    <dgm:pt modelId="{8989546D-0B76-4877-A18A-7D98BB00F50C}" type="sibTrans" cxnId="{4F59498F-87A8-4C5F-9436-518D46BBD9E5}">
      <dgm:prSet/>
      <dgm:spPr/>
      <dgm:t>
        <a:bodyPr/>
        <a:lstStyle/>
        <a:p>
          <a:endParaRPr lang="en-US" sz="2000"/>
        </a:p>
      </dgm:t>
    </dgm:pt>
    <dgm:pt modelId="{583F5D24-DC97-4CF1-9086-D83D2FD1DB6F}">
      <dgm:prSet phldrT="[Text]" custT="1"/>
      <dgm:spPr/>
      <dgm:t>
        <a:bodyPr/>
        <a:lstStyle/>
        <a:p>
          <a:pPr>
            <a:buFontTx/>
            <a:buNone/>
          </a:pPr>
          <a:r>
            <a:rPr lang="en-US" sz="2000" b="0" dirty="0"/>
            <a:t>February: Consultation with Commission and FI+EE NRAs</a:t>
          </a:r>
          <a:endParaRPr lang="en-US" sz="2000" dirty="0">
            <a:solidFill>
              <a:schemeClr val="tx1"/>
            </a:solidFill>
          </a:endParaRPr>
        </a:p>
      </dgm:t>
    </dgm:pt>
    <dgm:pt modelId="{6674B820-193A-49FF-AFDA-F73EDB99E67C}" type="parTrans" cxnId="{A2139E04-08D6-44A9-9184-9B7EF9E52556}">
      <dgm:prSet/>
      <dgm:spPr/>
      <dgm:t>
        <a:bodyPr/>
        <a:lstStyle/>
        <a:p>
          <a:endParaRPr lang="en-US" sz="2000"/>
        </a:p>
      </dgm:t>
    </dgm:pt>
    <dgm:pt modelId="{7D00E6AB-3521-494A-8684-8E1E28AEB152}" type="sibTrans" cxnId="{A2139E04-08D6-44A9-9184-9B7EF9E52556}">
      <dgm:prSet/>
      <dgm:spPr/>
      <dgm:t>
        <a:bodyPr/>
        <a:lstStyle/>
        <a:p>
          <a:endParaRPr lang="en-US" sz="2000"/>
        </a:p>
      </dgm:t>
    </dgm:pt>
    <dgm:pt modelId="{129BC166-0DC6-4C44-B863-473318147999}">
      <dgm:prSet phldrT="[Text]" custT="1"/>
      <dgm:spPr>
        <a:solidFill>
          <a:schemeClr val="tx2">
            <a:lumMod val="60000"/>
            <a:lumOff val="40000"/>
          </a:schemeClr>
        </a:solidFill>
      </dgm:spPr>
      <dgm:t>
        <a:bodyPr/>
        <a:lstStyle/>
        <a:p>
          <a:endParaRPr lang="en-US" sz="2000" dirty="0"/>
        </a:p>
      </dgm:t>
    </dgm:pt>
    <dgm:pt modelId="{3480401C-9060-48D6-A6DC-EEA73E2A0BAB}" type="parTrans" cxnId="{BE01D69D-E693-412F-AC69-3F0DBE54AEAB}">
      <dgm:prSet/>
      <dgm:spPr/>
      <dgm:t>
        <a:bodyPr/>
        <a:lstStyle/>
        <a:p>
          <a:endParaRPr lang="en-GB" sz="2000"/>
        </a:p>
      </dgm:t>
    </dgm:pt>
    <dgm:pt modelId="{E430F341-BA62-497D-AF60-19D342A09014}" type="sibTrans" cxnId="{BE01D69D-E693-412F-AC69-3F0DBE54AEAB}">
      <dgm:prSet/>
      <dgm:spPr/>
      <dgm:t>
        <a:bodyPr/>
        <a:lstStyle/>
        <a:p>
          <a:endParaRPr lang="en-GB" sz="2000"/>
        </a:p>
      </dgm:t>
    </dgm:pt>
    <dgm:pt modelId="{3F7CDA34-BFC6-409C-BE92-F30DD4C9FF08}">
      <dgm:prSet custT="1"/>
      <dgm:spPr/>
      <dgm:t>
        <a:bodyPr/>
        <a:lstStyle/>
        <a:p>
          <a:pPr>
            <a:buFontTx/>
            <a:buNone/>
          </a:pPr>
          <a:r>
            <a:rPr lang="en-US" sz="2000" dirty="0">
              <a:solidFill>
                <a:schemeClr val="tx1"/>
              </a:solidFill>
            </a:rPr>
            <a:t>28 January 2025: ECA requested ACER opinion </a:t>
          </a:r>
          <a:r>
            <a:rPr lang="en-US" sz="2000" dirty="0">
              <a:solidFill>
                <a:schemeClr val="bg1">
                  <a:lumMod val="65000"/>
                </a:schemeClr>
              </a:solidFill>
            </a:rPr>
            <a:t>(03/02: EE ministry)</a:t>
          </a:r>
          <a:endParaRPr lang="en-GB" sz="2000" dirty="0">
            <a:solidFill>
              <a:schemeClr val="bg1">
                <a:lumMod val="65000"/>
              </a:schemeClr>
            </a:solidFill>
          </a:endParaRPr>
        </a:p>
      </dgm:t>
    </dgm:pt>
    <dgm:pt modelId="{89944A3B-341F-4ECE-AF28-3176656662FF}" type="parTrans" cxnId="{48AAB4E4-5829-44E2-A58B-2B8271BFD266}">
      <dgm:prSet/>
      <dgm:spPr/>
      <dgm:t>
        <a:bodyPr/>
        <a:lstStyle/>
        <a:p>
          <a:endParaRPr lang="en-GB" sz="2000"/>
        </a:p>
      </dgm:t>
    </dgm:pt>
    <dgm:pt modelId="{586B7FDF-D9A6-46A9-A30D-2240AB50D291}" type="sibTrans" cxnId="{48AAB4E4-5829-44E2-A58B-2B8271BFD266}">
      <dgm:prSet/>
      <dgm:spPr/>
      <dgm:t>
        <a:bodyPr/>
        <a:lstStyle/>
        <a:p>
          <a:endParaRPr lang="en-GB" sz="2000"/>
        </a:p>
      </dgm:t>
    </dgm:pt>
    <dgm:pt modelId="{96E753E3-B186-4201-886F-5BF7DB4F5DA7}">
      <dgm:prSet custT="1"/>
      <dgm:spPr>
        <a:solidFill>
          <a:schemeClr val="tx2">
            <a:lumMod val="60000"/>
            <a:lumOff val="40000"/>
          </a:schemeClr>
        </a:solidFill>
      </dgm:spPr>
      <dgm:t>
        <a:bodyPr/>
        <a:lstStyle/>
        <a:p>
          <a:endParaRPr lang="en-US" sz="2000" dirty="0"/>
        </a:p>
      </dgm:t>
    </dgm:pt>
    <dgm:pt modelId="{2F5277EF-3E4F-471A-A573-049311FA57C4}" type="parTrans" cxnId="{F32A1841-EDE1-482A-964E-D50E13F22AEC}">
      <dgm:prSet/>
      <dgm:spPr/>
      <dgm:t>
        <a:bodyPr/>
        <a:lstStyle/>
        <a:p>
          <a:endParaRPr lang="en-GB" sz="2000"/>
        </a:p>
      </dgm:t>
    </dgm:pt>
    <dgm:pt modelId="{AEEF4FF1-49A8-46E9-B1EC-71C65C99ECF6}" type="sibTrans" cxnId="{F32A1841-EDE1-482A-964E-D50E13F22AEC}">
      <dgm:prSet/>
      <dgm:spPr/>
      <dgm:t>
        <a:bodyPr/>
        <a:lstStyle/>
        <a:p>
          <a:endParaRPr lang="en-GB" sz="2000"/>
        </a:p>
      </dgm:t>
    </dgm:pt>
    <dgm:pt modelId="{2FCEB1DE-827D-4B0B-9FEB-E836F9EB76FE}">
      <dgm:prSet custT="1"/>
      <dgm:spPr>
        <a:solidFill>
          <a:schemeClr val="tx2">
            <a:lumMod val="60000"/>
            <a:lumOff val="40000"/>
          </a:schemeClr>
        </a:solidFill>
      </dgm:spPr>
      <dgm:t>
        <a:bodyPr/>
        <a:lstStyle/>
        <a:p>
          <a:endParaRPr lang="en-US" sz="2000" dirty="0"/>
        </a:p>
      </dgm:t>
    </dgm:pt>
    <dgm:pt modelId="{BB93783B-DBF1-4A39-BCDE-D3490F9764D9}" type="parTrans" cxnId="{BBF041F9-3D4F-4147-A56D-56DEC39FE8C6}">
      <dgm:prSet/>
      <dgm:spPr/>
      <dgm:t>
        <a:bodyPr/>
        <a:lstStyle/>
        <a:p>
          <a:endParaRPr lang="en-GB" sz="2000"/>
        </a:p>
      </dgm:t>
    </dgm:pt>
    <dgm:pt modelId="{68DF13F4-D3E7-4C4C-8705-2613795DBDDC}" type="sibTrans" cxnId="{BBF041F9-3D4F-4147-A56D-56DEC39FE8C6}">
      <dgm:prSet/>
      <dgm:spPr/>
      <dgm:t>
        <a:bodyPr/>
        <a:lstStyle/>
        <a:p>
          <a:endParaRPr lang="en-GB" sz="2000"/>
        </a:p>
      </dgm:t>
    </dgm:pt>
    <dgm:pt modelId="{590D776E-C944-4850-87E3-87F5A0E306A3}">
      <dgm:prSet custT="1"/>
      <dgm:spPr/>
      <dgm:t>
        <a:bodyPr/>
        <a:lstStyle/>
        <a:p>
          <a:pPr>
            <a:buFontTx/>
            <a:buNone/>
          </a:pPr>
          <a:r>
            <a:rPr lang="en-GB" sz="2000" dirty="0"/>
            <a:t>2 April 2025: </a:t>
          </a:r>
          <a:r>
            <a:rPr lang="en-GB" sz="2000" dirty="0" err="1"/>
            <a:t>BoR</a:t>
          </a:r>
          <a:r>
            <a:rPr lang="en-GB" sz="2000" dirty="0"/>
            <a:t> opinion </a:t>
          </a:r>
          <a:r>
            <a:rPr lang="en-GB" sz="1600" dirty="0"/>
            <a:t>(submission to </a:t>
          </a:r>
          <a:r>
            <a:rPr lang="en-GB" sz="1600" dirty="0" err="1"/>
            <a:t>BoR</a:t>
          </a:r>
          <a:r>
            <a:rPr lang="en-GB" sz="1600" dirty="0"/>
            <a:t> by 19/03)</a:t>
          </a:r>
          <a:endParaRPr lang="en-GB" sz="2000" dirty="0"/>
        </a:p>
      </dgm:t>
    </dgm:pt>
    <dgm:pt modelId="{A8BE57E5-10FB-4B6A-AE7C-AC1E4F29E015}" type="parTrans" cxnId="{D451D364-65B3-4904-B656-C999B880CF49}">
      <dgm:prSet/>
      <dgm:spPr/>
      <dgm:t>
        <a:bodyPr/>
        <a:lstStyle/>
        <a:p>
          <a:endParaRPr lang="en-GB" sz="2000"/>
        </a:p>
      </dgm:t>
    </dgm:pt>
    <dgm:pt modelId="{01E765BC-EAB9-4D53-8A71-0EC6ECC518D6}" type="sibTrans" cxnId="{D451D364-65B3-4904-B656-C999B880CF49}">
      <dgm:prSet/>
      <dgm:spPr/>
      <dgm:t>
        <a:bodyPr/>
        <a:lstStyle/>
        <a:p>
          <a:endParaRPr lang="en-GB" sz="2000"/>
        </a:p>
      </dgm:t>
    </dgm:pt>
    <dgm:pt modelId="{8EBD4EF0-BDBC-4BD0-93DD-E84B36A9F3B2}">
      <dgm:prSet custT="1"/>
      <dgm:spPr/>
      <dgm:t>
        <a:bodyPr/>
        <a:lstStyle/>
        <a:p>
          <a:pPr>
            <a:buFontTx/>
            <a:buNone/>
          </a:pPr>
          <a:r>
            <a:rPr lang="en-GB" sz="2000" dirty="0"/>
            <a:t>11 March 2025: AEWG meeting for advice</a:t>
          </a:r>
        </a:p>
      </dgm:t>
    </dgm:pt>
    <dgm:pt modelId="{7C325DEE-3F51-465D-8988-45ECBF80DDA5}" type="sibTrans" cxnId="{0C813DE6-F885-4635-845D-F031DA5CDC3A}">
      <dgm:prSet/>
      <dgm:spPr/>
      <dgm:t>
        <a:bodyPr/>
        <a:lstStyle/>
        <a:p>
          <a:endParaRPr lang="en-GB" sz="2000"/>
        </a:p>
      </dgm:t>
    </dgm:pt>
    <dgm:pt modelId="{3C6A2BBF-91BC-490F-ADCA-5168DFF271E5}" type="parTrans" cxnId="{0C813DE6-F885-4635-845D-F031DA5CDC3A}">
      <dgm:prSet/>
      <dgm:spPr/>
      <dgm:t>
        <a:bodyPr/>
        <a:lstStyle/>
        <a:p>
          <a:endParaRPr lang="en-GB" sz="2000"/>
        </a:p>
      </dgm:t>
    </dgm:pt>
    <dgm:pt modelId="{3BE927E6-4D95-4865-B3AF-FF0A3A01F31B}">
      <dgm:prSet custT="1"/>
      <dgm:spPr>
        <a:solidFill>
          <a:schemeClr val="tx2">
            <a:lumMod val="60000"/>
            <a:lumOff val="40000"/>
          </a:schemeClr>
        </a:solidFill>
      </dgm:spPr>
      <dgm:t>
        <a:bodyPr/>
        <a:lstStyle/>
        <a:p>
          <a:endParaRPr lang="en-US" sz="2000" dirty="0"/>
        </a:p>
      </dgm:t>
    </dgm:pt>
    <dgm:pt modelId="{D873A03A-6C0D-4D17-9D04-F6ECFFF29E37}" type="parTrans" cxnId="{FE66F316-D449-407B-A11D-1700137212DE}">
      <dgm:prSet/>
      <dgm:spPr/>
      <dgm:t>
        <a:bodyPr/>
        <a:lstStyle/>
        <a:p>
          <a:endParaRPr lang="en-GB" sz="2000"/>
        </a:p>
      </dgm:t>
    </dgm:pt>
    <dgm:pt modelId="{7E7544E0-8E6E-4644-9521-CCF7B330D5C5}" type="sibTrans" cxnId="{FE66F316-D449-407B-A11D-1700137212DE}">
      <dgm:prSet/>
      <dgm:spPr/>
      <dgm:t>
        <a:bodyPr/>
        <a:lstStyle/>
        <a:p>
          <a:endParaRPr lang="en-GB" sz="2000"/>
        </a:p>
      </dgm:t>
    </dgm:pt>
    <dgm:pt modelId="{2307A801-0E34-4DC5-9CFE-802E87FC2A2D}">
      <dgm:prSet custT="1"/>
      <dgm:spPr/>
      <dgm:t>
        <a:bodyPr/>
        <a:lstStyle/>
        <a:p>
          <a:pPr>
            <a:buNone/>
          </a:pPr>
          <a:r>
            <a:rPr lang="en-US" sz="2000" dirty="0"/>
            <a:t>28 February 2025: Submission to AEWG </a:t>
          </a:r>
          <a:r>
            <a:rPr lang="en-US" sz="2000" dirty="0">
              <a:solidFill>
                <a:schemeClr val="bg1">
                  <a:lumMod val="65000"/>
                </a:schemeClr>
              </a:solidFill>
            </a:rPr>
            <a:t>(if possible)</a:t>
          </a:r>
          <a:endParaRPr lang="en-GB" sz="2000" dirty="0">
            <a:solidFill>
              <a:schemeClr val="bg1">
                <a:lumMod val="65000"/>
              </a:schemeClr>
            </a:solidFill>
          </a:endParaRPr>
        </a:p>
      </dgm:t>
    </dgm:pt>
    <dgm:pt modelId="{A9D5330B-0CF4-4903-BD84-79B7BC486FA2}" type="parTrans" cxnId="{49ABDB36-1DCF-4721-81D4-A02A4A3925F5}">
      <dgm:prSet/>
      <dgm:spPr/>
      <dgm:t>
        <a:bodyPr/>
        <a:lstStyle/>
        <a:p>
          <a:endParaRPr lang="en-GB" sz="2000"/>
        </a:p>
      </dgm:t>
    </dgm:pt>
    <dgm:pt modelId="{226EDB04-E926-457C-B45E-B6E6763AE4BB}" type="sibTrans" cxnId="{49ABDB36-1DCF-4721-81D4-A02A4A3925F5}">
      <dgm:prSet/>
      <dgm:spPr/>
      <dgm:t>
        <a:bodyPr/>
        <a:lstStyle/>
        <a:p>
          <a:endParaRPr lang="en-GB" sz="2000"/>
        </a:p>
      </dgm:t>
    </dgm:pt>
    <dgm:pt modelId="{DF205F97-9F71-4DCC-BA79-454E6764C8FA}">
      <dgm:prSet custT="1"/>
      <dgm:spPr>
        <a:solidFill>
          <a:srgbClr val="004FEE">
            <a:lumMod val="60000"/>
            <a:lumOff val="40000"/>
          </a:srgbClr>
        </a:solidFill>
        <a:ln w="6350" cap="flat" cmpd="sng" algn="ctr">
          <a:solidFill>
            <a:srgbClr val="004FEE">
              <a:hueOff val="0"/>
              <a:satOff val="0"/>
              <a:lumOff val="0"/>
              <a:alphaOff val="0"/>
            </a:srgbClr>
          </a:solidFill>
          <a:prstDash val="solid"/>
          <a:miter lim="800000"/>
        </a:ln>
        <a:effectLst/>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endParaRPr lang="en-GB" sz="2000" kern="1200">
            <a:solidFill>
              <a:srgbClr val="000000"/>
            </a:solidFill>
            <a:latin typeface="Arial" panose="020B0604020202020204"/>
            <a:ea typeface="+mn-ea"/>
            <a:cs typeface="+mn-cs"/>
          </a:endParaRPr>
        </a:p>
      </dgm:t>
    </dgm:pt>
    <dgm:pt modelId="{51ED2478-B28F-413B-A728-04BE4431037C}" type="parTrans" cxnId="{31C88177-32EE-42CD-851A-FBC913129148}">
      <dgm:prSet/>
      <dgm:spPr/>
      <dgm:t>
        <a:bodyPr/>
        <a:lstStyle/>
        <a:p>
          <a:endParaRPr lang="en-GB" sz="2000"/>
        </a:p>
      </dgm:t>
    </dgm:pt>
    <dgm:pt modelId="{46264FDB-AB14-4990-ACC3-8A16864F6972}" type="sibTrans" cxnId="{31C88177-32EE-42CD-851A-FBC913129148}">
      <dgm:prSet/>
      <dgm:spPr/>
      <dgm:t>
        <a:bodyPr/>
        <a:lstStyle/>
        <a:p>
          <a:endParaRPr lang="en-GB" sz="2000"/>
        </a:p>
      </dgm:t>
    </dgm:pt>
    <dgm:pt modelId="{8B2AAB63-C912-4E04-8946-E81593209058}">
      <dgm:prSet custT="1"/>
      <dgm:spPr/>
      <dgm:t>
        <a:bodyPr/>
        <a:lstStyle/>
        <a:p>
          <a:pPr>
            <a:buNone/>
          </a:pPr>
          <a:r>
            <a:rPr lang="en-GB" sz="2000" dirty="0"/>
            <a:t>28 April 2025: opinion deadline</a:t>
          </a:r>
        </a:p>
      </dgm:t>
    </dgm:pt>
    <dgm:pt modelId="{2E42C73B-62A1-4706-98EA-1C415514F40C}" type="parTrans" cxnId="{CA913D10-4A8B-4711-A256-2D73E6B407DD}">
      <dgm:prSet/>
      <dgm:spPr/>
      <dgm:t>
        <a:bodyPr/>
        <a:lstStyle/>
        <a:p>
          <a:endParaRPr lang="en-GB" sz="2000"/>
        </a:p>
      </dgm:t>
    </dgm:pt>
    <dgm:pt modelId="{C93A2932-D0D8-417A-9A1C-E38330BF2FD6}" type="sibTrans" cxnId="{CA913D10-4A8B-4711-A256-2D73E6B407DD}">
      <dgm:prSet/>
      <dgm:spPr/>
      <dgm:t>
        <a:bodyPr/>
        <a:lstStyle/>
        <a:p>
          <a:endParaRPr lang="en-GB" sz="2000"/>
        </a:p>
      </dgm:t>
    </dgm:pt>
    <dgm:pt modelId="{B255F85A-9BD2-4CCA-B42B-FBB78CDDF785}">
      <dgm:prSet custT="1"/>
      <dgm:spPr>
        <a:solidFill>
          <a:srgbClr val="004FEE">
            <a:lumMod val="60000"/>
            <a:lumOff val="40000"/>
          </a:srgbClr>
        </a:solidFill>
        <a:ln w="6350" cap="flat" cmpd="sng" algn="ctr">
          <a:solidFill>
            <a:srgbClr val="004FEE">
              <a:hueOff val="0"/>
              <a:satOff val="0"/>
              <a:lumOff val="0"/>
              <a:alphaOff val="0"/>
            </a:srgbClr>
          </a:solidFill>
          <a:prstDash val="solid"/>
          <a:miter lim="800000"/>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endParaRPr lang="en-GB" sz="2000" kern="1200">
            <a:solidFill>
              <a:srgbClr val="000000"/>
            </a:solidFill>
            <a:latin typeface="Arial" panose="020B0604020202020204"/>
            <a:ea typeface="+mn-ea"/>
            <a:cs typeface="+mn-cs"/>
          </a:endParaRPr>
        </a:p>
      </dgm:t>
    </dgm:pt>
    <dgm:pt modelId="{3D2A823A-49C5-462C-A262-B43FA0973FE8}" type="parTrans" cxnId="{78ADE186-C93D-4DBF-A99E-CAA3AC0B3EFB}">
      <dgm:prSet/>
      <dgm:spPr/>
      <dgm:t>
        <a:bodyPr/>
        <a:lstStyle/>
        <a:p>
          <a:endParaRPr lang="en-GB"/>
        </a:p>
      </dgm:t>
    </dgm:pt>
    <dgm:pt modelId="{D66B73EB-2281-4BCA-85DE-F9AC1DD07C8A}" type="sibTrans" cxnId="{78ADE186-C93D-4DBF-A99E-CAA3AC0B3EFB}">
      <dgm:prSet/>
      <dgm:spPr/>
      <dgm:t>
        <a:bodyPr/>
        <a:lstStyle/>
        <a:p>
          <a:endParaRPr lang="en-GB"/>
        </a:p>
      </dgm:t>
    </dgm:pt>
    <dgm:pt modelId="{8040684D-E7DF-4B09-B507-E9ABCBD0DFF7}">
      <dgm:prSet custT="1"/>
      <dgm:spPr/>
      <dgm:t>
        <a:bodyPr/>
        <a:lstStyle/>
        <a:p>
          <a:pPr>
            <a:buNone/>
          </a:pPr>
          <a:r>
            <a:rPr lang="en-GB" sz="2000" dirty="0"/>
            <a:t>25 February 2025: discussion in FCA TF</a:t>
          </a:r>
        </a:p>
      </dgm:t>
    </dgm:pt>
    <dgm:pt modelId="{09B87B2A-EF86-453E-8E81-97001068EF63}" type="parTrans" cxnId="{49894BD5-6444-46C1-8ED2-3D6CA5BFC7AF}">
      <dgm:prSet/>
      <dgm:spPr/>
      <dgm:t>
        <a:bodyPr/>
        <a:lstStyle/>
        <a:p>
          <a:endParaRPr lang="en-GB"/>
        </a:p>
      </dgm:t>
    </dgm:pt>
    <dgm:pt modelId="{9AE64E01-51FB-4E2A-BD12-DD5FFD1FE524}" type="sibTrans" cxnId="{49894BD5-6444-46C1-8ED2-3D6CA5BFC7AF}">
      <dgm:prSet/>
      <dgm:spPr/>
      <dgm:t>
        <a:bodyPr/>
        <a:lstStyle/>
        <a:p>
          <a:endParaRPr lang="en-GB"/>
        </a:p>
      </dgm:t>
    </dgm:pt>
    <dgm:pt modelId="{97C50967-6EA4-4705-B121-E24BB342B022}" type="pres">
      <dgm:prSet presAssocID="{3EA75FB0-2F8D-49F2-95A4-E92A64011C7F}" presName="linearFlow" presStyleCnt="0">
        <dgm:presLayoutVars>
          <dgm:dir/>
          <dgm:animLvl val="lvl"/>
          <dgm:resizeHandles val="exact"/>
        </dgm:presLayoutVars>
      </dgm:prSet>
      <dgm:spPr/>
    </dgm:pt>
    <dgm:pt modelId="{53AC24DD-A633-4369-8146-EC6AAB8ABFA3}" type="pres">
      <dgm:prSet presAssocID="{129BC166-0DC6-4C44-B863-473318147999}" presName="composite" presStyleCnt="0"/>
      <dgm:spPr/>
    </dgm:pt>
    <dgm:pt modelId="{8961710F-FBAD-4142-A067-99DB88820A3D}" type="pres">
      <dgm:prSet presAssocID="{129BC166-0DC6-4C44-B863-473318147999}" presName="parentText" presStyleLbl="alignNode1" presStyleIdx="0" presStyleCnt="7">
        <dgm:presLayoutVars>
          <dgm:chMax val="1"/>
          <dgm:bulletEnabled val="1"/>
        </dgm:presLayoutVars>
      </dgm:prSet>
      <dgm:spPr/>
    </dgm:pt>
    <dgm:pt modelId="{2E4D320E-D311-4CA0-A76B-B512DE2537A8}" type="pres">
      <dgm:prSet presAssocID="{129BC166-0DC6-4C44-B863-473318147999}" presName="descendantText" presStyleLbl="alignAcc1" presStyleIdx="0" presStyleCnt="7">
        <dgm:presLayoutVars>
          <dgm:bulletEnabled val="1"/>
        </dgm:presLayoutVars>
      </dgm:prSet>
      <dgm:spPr/>
    </dgm:pt>
    <dgm:pt modelId="{B0E7B883-EAAA-40A8-8182-7785E8C474DB}" type="pres">
      <dgm:prSet presAssocID="{E430F341-BA62-497D-AF60-19D342A09014}" presName="sp" presStyleCnt="0"/>
      <dgm:spPr/>
    </dgm:pt>
    <dgm:pt modelId="{5F38E7C0-F86B-4A29-A84B-8132EFF90A90}" type="pres">
      <dgm:prSet presAssocID="{B80487FD-906A-49A4-B21A-3F3651F582F4}" presName="composite" presStyleCnt="0"/>
      <dgm:spPr/>
    </dgm:pt>
    <dgm:pt modelId="{299A8EE3-04DC-41E2-9836-A31D24E77E0A}" type="pres">
      <dgm:prSet presAssocID="{B80487FD-906A-49A4-B21A-3F3651F582F4}" presName="parentText" presStyleLbl="alignNode1" presStyleIdx="1" presStyleCnt="7">
        <dgm:presLayoutVars>
          <dgm:chMax val="1"/>
          <dgm:bulletEnabled val="1"/>
        </dgm:presLayoutVars>
      </dgm:prSet>
      <dgm:spPr/>
    </dgm:pt>
    <dgm:pt modelId="{7F738EAB-0FFC-4C8A-9879-54A40C4FB365}" type="pres">
      <dgm:prSet presAssocID="{B80487FD-906A-49A4-B21A-3F3651F582F4}" presName="descendantText" presStyleLbl="alignAcc1" presStyleIdx="1" presStyleCnt="7">
        <dgm:presLayoutVars>
          <dgm:bulletEnabled val="1"/>
        </dgm:presLayoutVars>
      </dgm:prSet>
      <dgm:spPr/>
    </dgm:pt>
    <dgm:pt modelId="{CD890E35-76E2-4597-B0D5-40F15230F254}" type="pres">
      <dgm:prSet presAssocID="{8989546D-0B76-4877-A18A-7D98BB00F50C}" presName="sp" presStyleCnt="0"/>
      <dgm:spPr/>
    </dgm:pt>
    <dgm:pt modelId="{6E1EE30F-B346-44E6-B640-DE302DA68DFA}" type="pres">
      <dgm:prSet presAssocID="{B255F85A-9BD2-4CCA-B42B-FBB78CDDF785}" presName="composite" presStyleCnt="0"/>
      <dgm:spPr/>
    </dgm:pt>
    <dgm:pt modelId="{124F4174-E920-4A23-AE85-2777B14EE1FF}" type="pres">
      <dgm:prSet presAssocID="{B255F85A-9BD2-4CCA-B42B-FBB78CDDF785}" presName="parentText" presStyleLbl="alignNode1" presStyleIdx="2" presStyleCnt="7">
        <dgm:presLayoutVars>
          <dgm:chMax val="1"/>
          <dgm:bulletEnabled val="1"/>
        </dgm:presLayoutVars>
      </dgm:prSet>
      <dgm:spPr>
        <a:xfrm rot="5400000">
          <a:off x="-104215" y="1323261"/>
          <a:ext cx="694769" cy="486338"/>
        </a:xfrm>
        <a:prstGeom prst="chevron">
          <a:avLst/>
        </a:prstGeom>
      </dgm:spPr>
    </dgm:pt>
    <dgm:pt modelId="{4F9B03AB-E49B-40C7-8224-3AB896AC70E5}" type="pres">
      <dgm:prSet presAssocID="{B255F85A-9BD2-4CCA-B42B-FBB78CDDF785}" presName="descendantText" presStyleLbl="alignAcc1" presStyleIdx="2" presStyleCnt="7">
        <dgm:presLayoutVars>
          <dgm:bulletEnabled val="1"/>
        </dgm:presLayoutVars>
      </dgm:prSet>
      <dgm:spPr/>
    </dgm:pt>
    <dgm:pt modelId="{2B5B388C-E79C-4266-80F1-F37A80D76B71}" type="pres">
      <dgm:prSet presAssocID="{D66B73EB-2281-4BCA-85DE-F9AC1DD07C8A}" presName="sp" presStyleCnt="0"/>
      <dgm:spPr/>
    </dgm:pt>
    <dgm:pt modelId="{32275A8E-78FD-44C7-BE4D-3BF2813F6265}" type="pres">
      <dgm:prSet presAssocID="{3BE927E6-4D95-4865-B3AF-FF0A3A01F31B}" presName="composite" presStyleCnt="0"/>
      <dgm:spPr/>
    </dgm:pt>
    <dgm:pt modelId="{11E0555E-3837-4F5C-883A-B4C3BDCA8518}" type="pres">
      <dgm:prSet presAssocID="{3BE927E6-4D95-4865-B3AF-FF0A3A01F31B}" presName="parentText" presStyleLbl="alignNode1" presStyleIdx="3" presStyleCnt="7">
        <dgm:presLayoutVars>
          <dgm:chMax val="1"/>
          <dgm:bulletEnabled val="1"/>
        </dgm:presLayoutVars>
      </dgm:prSet>
      <dgm:spPr/>
    </dgm:pt>
    <dgm:pt modelId="{3642B480-D818-4C26-A657-BCD96FE94CA0}" type="pres">
      <dgm:prSet presAssocID="{3BE927E6-4D95-4865-B3AF-FF0A3A01F31B}" presName="descendantText" presStyleLbl="alignAcc1" presStyleIdx="3" presStyleCnt="7">
        <dgm:presLayoutVars>
          <dgm:bulletEnabled val="1"/>
        </dgm:presLayoutVars>
      </dgm:prSet>
      <dgm:spPr/>
    </dgm:pt>
    <dgm:pt modelId="{9DBFE2EC-B980-4B47-89AE-DF56700CBDAD}" type="pres">
      <dgm:prSet presAssocID="{7E7544E0-8E6E-4644-9521-CCF7B330D5C5}" presName="sp" presStyleCnt="0"/>
      <dgm:spPr/>
    </dgm:pt>
    <dgm:pt modelId="{D445C762-1880-40AF-9BF6-760D38FA25B4}" type="pres">
      <dgm:prSet presAssocID="{96E753E3-B186-4201-886F-5BF7DB4F5DA7}" presName="composite" presStyleCnt="0"/>
      <dgm:spPr/>
    </dgm:pt>
    <dgm:pt modelId="{D696BE0E-6311-4B5A-B5A4-3598648C88D7}" type="pres">
      <dgm:prSet presAssocID="{96E753E3-B186-4201-886F-5BF7DB4F5DA7}" presName="parentText" presStyleLbl="alignNode1" presStyleIdx="4" presStyleCnt="7">
        <dgm:presLayoutVars>
          <dgm:chMax val="1"/>
          <dgm:bulletEnabled val="1"/>
        </dgm:presLayoutVars>
      </dgm:prSet>
      <dgm:spPr/>
    </dgm:pt>
    <dgm:pt modelId="{3D0CC6B1-F8FE-4756-9BE3-8790F2002590}" type="pres">
      <dgm:prSet presAssocID="{96E753E3-B186-4201-886F-5BF7DB4F5DA7}" presName="descendantText" presStyleLbl="alignAcc1" presStyleIdx="4" presStyleCnt="7">
        <dgm:presLayoutVars>
          <dgm:bulletEnabled val="1"/>
        </dgm:presLayoutVars>
      </dgm:prSet>
      <dgm:spPr/>
    </dgm:pt>
    <dgm:pt modelId="{74F33CFB-8931-4712-8B28-EFF1E12EDB3C}" type="pres">
      <dgm:prSet presAssocID="{AEEF4FF1-49A8-46E9-B1EC-71C65C99ECF6}" presName="sp" presStyleCnt="0"/>
      <dgm:spPr/>
    </dgm:pt>
    <dgm:pt modelId="{36346595-E41B-45CE-A015-CFE0E46EE786}" type="pres">
      <dgm:prSet presAssocID="{2FCEB1DE-827D-4B0B-9FEB-E836F9EB76FE}" presName="composite" presStyleCnt="0"/>
      <dgm:spPr/>
    </dgm:pt>
    <dgm:pt modelId="{70A4BD3A-1394-4BE2-ACE0-1E4F3C0790D9}" type="pres">
      <dgm:prSet presAssocID="{2FCEB1DE-827D-4B0B-9FEB-E836F9EB76FE}" presName="parentText" presStyleLbl="alignNode1" presStyleIdx="5" presStyleCnt="7">
        <dgm:presLayoutVars>
          <dgm:chMax val="1"/>
          <dgm:bulletEnabled val="1"/>
        </dgm:presLayoutVars>
      </dgm:prSet>
      <dgm:spPr/>
    </dgm:pt>
    <dgm:pt modelId="{63FB068C-FB23-4D16-A593-DCC9A5158F82}" type="pres">
      <dgm:prSet presAssocID="{2FCEB1DE-827D-4B0B-9FEB-E836F9EB76FE}" presName="descendantText" presStyleLbl="alignAcc1" presStyleIdx="5" presStyleCnt="7">
        <dgm:presLayoutVars>
          <dgm:bulletEnabled val="1"/>
        </dgm:presLayoutVars>
      </dgm:prSet>
      <dgm:spPr/>
    </dgm:pt>
    <dgm:pt modelId="{836912BF-DFB4-4D99-B841-6B48AC904F13}" type="pres">
      <dgm:prSet presAssocID="{68DF13F4-D3E7-4C4C-8705-2613795DBDDC}" presName="sp" presStyleCnt="0"/>
      <dgm:spPr/>
    </dgm:pt>
    <dgm:pt modelId="{89B91D6A-2AEE-455E-B3C4-8743104AD4DF}" type="pres">
      <dgm:prSet presAssocID="{DF205F97-9F71-4DCC-BA79-454E6764C8FA}" presName="composite" presStyleCnt="0"/>
      <dgm:spPr/>
    </dgm:pt>
    <dgm:pt modelId="{C3CB1AFE-ABA7-49A5-8299-E3D18C6F9B66}" type="pres">
      <dgm:prSet presAssocID="{DF205F97-9F71-4DCC-BA79-454E6764C8FA}" presName="parentText" presStyleLbl="alignNode1" presStyleIdx="6" presStyleCnt="7">
        <dgm:presLayoutVars>
          <dgm:chMax val="1"/>
          <dgm:bulletEnabled val="1"/>
        </dgm:presLayoutVars>
      </dgm:prSet>
      <dgm:spPr>
        <a:xfrm rot="5400000">
          <a:off x="-81428" y="3889771"/>
          <a:ext cx="542854" cy="379998"/>
        </a:xfrm>
        <a:prstGeom prst="chevron">
          <a:avLst/>
        </a:prstGeom>
      </dgm:spPr>
    </dgm:pt>
    <dgm:pt modelId="{A4C2EAF4-5D41-4D36-8A4A-9D7C6FA9D605}" type="pres">
      <dgm:prSet presAssocID="{DF205F97-9F71-4DCC-BA79-454E6764C8FA}" presName="descendantText" presStyleLbl="alignAcc1" presStyleIdx="6" presStyleCnt="7">
        <dgm:presLayoutVars>
          <dgm:bulletEnabled val="1"/>
        </dgm:presLayoutVars>
      </dgm:prSet>
      <dgm:spPr/>
    </dgm:pt>
  </dgm:ptLst>
  <dgm:cxnLst>
    <dgm:cxn modelId="{A2139E04-08D6-44A9-9184-9B7EF9E52556}" srcId="{B80487FD-906A-49A4-B21A-3F3651F582F4}" destId="{583F5D24-DC97-4CF1-9086-D83D2FD1DB6F}" srcOrd="0" destOrd="0" parTransId="{6674B820-193A-49FF-AFDA-F73EDB99E67C}" sibTransId="{7D00E6AB-3521-494A-8684-8E1E28AEB152}"/>
    <dgm:cxn modelId="{CA913D10-4A8B-4711-A256-2D73E6B407DD}" srcId="{DF205F97-9F71-4DCC-BA79-454E6764C8FA}" destId="{8B2AAB63-C912-4E04-8946-E81593209058}" srcOrd="0" destOrd="0" parTransId="{2E42C73B-62A1-4706-98EA-1C415514F40C}" sibTransId="{C93A2932-D0D8-417A-9A1C-E38330BF2FD6}"/>
    <dgm:cxn modelId="{E8CAE610-7D2A-41C4-BAE0-8B293B012903}" type="presOf" srcId="{8B2AAB63-C912-4E04-8946-E81593209058}" destId="{A4C2EAF4-5D41-4D36-8A4A-9D7C6FA9D605}" srcOrd="0" destOrd="0" presId="urn:microsoft.com/office/officeart/2005/8/layout/chevron2"/>
    <dgm:cxn modelId="{FE66F316-D449-407B-A11D-1700137212DE}" srcId="{3EA75FB0-2F8D-49F2-95A4-E92A64011C7F}" destId="{3BE927E6-4D95-4865-B3AF-FF0A3A01F31B}" srcOrd="3" destOrd="0" parTransId="{D873A03A-6C0D-4D17-9D04-F6ECFFF29E37}" sibTransId="{7E7544E0-8E6E-4644-9521-CCF7B330D5C5}"/>
    <dgm:cxn modelId="{5DE43A17-0001-43FE-8DD0-4CA336BB815F}" type="presOf" srcId="{96E753E3-B186-4201-886F-5BF7DB4F5DA7}" destId="{D696BE0E-6311-4B5A-B5A4-3598648C88D7}" srcOrd="0" destOrd="0" presId="urn:microsoft.com/office/officeart/2005/8/layout/chevron2"/>
    <dgm:cxn modelId="{3C82341D-3E76-478B-B04F-49BD9BC02181}" type="presOf" srcId="{B255F85A-9BD2-4CCA-B42B-FBB78CDDF785}" destId="{124F4174-E920-4A23-AE85-2777B14EE1FF}" srcOrd="0" destOrd="0" presId="urn:microsoft.com/office/officeart/2005/8/layout/chevron2"/>
    <dgm:cxn modelId="{DAAD4128-90AB-4A83-89E3-A8CFA71F3158}" type="presOf" srcId="{2FCEB1DE-827D-4B0B-9FEB-E836F9EB76FE}" destId="{70A4BD3A-1394-4BE2-ACE0-1E4F3C0790D9}" srcOrd="0" destOrd="0" presId="urn:microsoft.com/office/officeart/2005/8/layout/chevron2"/>
    <dgm:cxn modelId="{49ABDB36-1DCF-4721-81D4-A02A4A3925F5}" srcId="{3BE927E6-4D95-4865-B3AF-FF0A3A01F31B}" destId="{2307A801-0E34-4DC5-9CFE-802E87FC2A2D}" srcOrd="0" destOrd="0" parTransId="{A9D5330B-0CF4-4903-BD84-79B7BC486FA2}" sibTransId="{226EDB04-E926-457C-B45E-B6E6763AE4BB}"/>
    <dgm:cxn modelId="{F32A1841-EDE1-482A-964E-D50E13F22AEC}" srcId="{3EA75FB0-2F8D-49F2-95A4-E92A64011C7F}" destId="{96E753E3-B186-4201-886F-5BF7DB4F5DA7}" srcOrd="4" destOrd="0" parTransId="{2F5277EF-3E4F-471A-A573-049311FA57C4}" sibTransId="{AEEF4FF1-49A8-46E9-B1EC-71C65C99ECF6}"/>
    <dgm:cxn modelId="{51C2D043-E5C1-4F83-9382-798A472DCDB1}" type="presOf" srcId="{8EBD4EF0-BDBC-4BD0-93DD-E84B36A9F3B2}" destId="{3D0CC6B1-F8FE-4756-9BE3-8790F2002590}" srcOrd="0" destOrd="0" presId="urn:microsoft.com/office/officeart/2005/8/layout/chevron2"/>
    <dgm:cxn modelId="{D451D364-65B3-4904-B656-C999B880CF49}" srcId="{2FCEB1DE-827D-4B0B-9FEB-E836F9EB76FE}" destId="{590D776E-C944-4850-87E3-87F5A0E306A3}" srcOrd="0" destOrd="0" parTransId="{A8BE57E5-10FB-4B6A-AE7C-AC1E4F29E015}" sibTransId="{01E765BC-EAB9-4D53-8A71-0EC6ECC518D6}"/>
    <dgm:cxn modelId="{2590D254-BC6D-4605-9E69-5C2D4B9E98EC}" type="presOf" srcId="{DF205F97-9F71-4DCC-BA79-454E6764C8FA}" destId="{C3CB1AFE-ABA7-49A5-8299-E3D18C6F9B66}" srcOrd="0" destOrd="0" presId="urn:microsoft.com/office/officeart/2005/8/layout/chevron2"/>
    <dgm:cxn modelId="{31C88177-32EE-42CD-851A-FBC913129148}" srcId="{3EA75FB0-2F8D-49F2-95A4-E92A64011C7F}" destId="{DF205F97-9F71-4DCC-BA79-454E6764C8FA}" srcOrd="6" destOrd="0" parTransId="{51ED2478-B28F-413B-A728-04BE4431037C}" sibTransId="{46264FDB-AB14-4990-ACC3-8A16864F6972}"/>
    <dgm:cxn modelId="{C0C48380-719F-4692-9B70-A30F11D1F511}" type="presOf" srcId="{8040684D-E7DF-4B09-B507-E9ABCBD0DFF7}" destId="{4F9B03AB-E49B-40C7-8224-3AB896AC70E5}" srcOrd="0" destOrd="0" presId="urn:microsoft.com/office/officeart/2005/8/layout/chevron2"/>
    <dgm:cxn modelId="{78ADE186-C93D-4DBF-A99E-CAA3AC0B3EFB}" srcId="{3EA75FB0-2F8D-49F2-95A4-E92A64011C7F}" destId="{B255F85A-9BD2-4CCA-B42B-FBB78CDDF785}" srcOrd="2" destOrd="0" parTransId="{3D2A823A-49C5-462C-A262-B43FA0973FE8}" sibTransId="{D66B73EB-2281-4BCA-85DE-F9AC1DD07C8A}"/>
    <dgm:cxn modelId="{4F59498F-87A8-4C5F-9436-518D46BBD9E5}" srcId="{3EA75FB0-2F8D-49F2-95A4-E92A64011C7F}" destId="{B80487FD-906A-49A4-B21A-3F3651F582F4}" srcOrd="1" destOrd="0" parTransId="{5B4E945E-ED34-4942-A038-8BD32E2158A3}" sibTransId="{8989546D-0B76-4877-A18A-7D98BB00F50C}"/>
    <dgm:cxn modelId="{BE01D69D-E693-412F-AC69-3F0DBE54AEAB}" srcId="{3EA75FB0-2F8D-49F2-95A4-E92A64011C7F}" destId="{129BC166-0DC6-4C44-B863-473318147999}" srcOrd="0" destOrd="0" parTransId="{3480401C-9060-48D6-A6DC-EEA73E2A0BAB}" sibTransId="{E430F341-BA62-497D-AF60-19D342A09014}"/>
    <dgm:cxn modelId="{201A56A5-4DC7-4B52-832D-38C8EC3F44DE}" type="presOf" srcId="{129BC166-0DC6-4C44-B863-473318147999}" destId="{8961710F-FBAD-4142-A067-99DB88820A3D}" srcOrd="0" destOrd="0" presId="urn:microsoft.com/office/officeart/2005/8/layout/chevron2"/>
    <dgm:cxn modelId="{F2E9A9B3-11B1-4D20-9AF2-16FE9C871F6F}" type="presOf" srcId="{3BE927E6-4D95-4865-B3AF-FF0A3A01F31B}" destId="{11E0555E-3837-4F5C-883A-B4C3BDCA8518}" srcOrd="0" destOrd="0" presId="urn:microsoft.com/office/officeart/2005/8/layout/chevron2"/>
    <dgm:cxn modelId="{5EB5F6B4-F20D-4271-9918-12759DA1FF7B}" type="presOf" srcId="{B80487FD-906A-49A4-B21A-3F3651F582F4}" destId="{299A8EE3-04DC-41E2-9836-A31D24E77E0A}" srcOrd="0" destOrd="0" presId="urn:microsoft.com/office/officeart/2005/8/layout/chevron2"/>
    <dgm:cxn modelId="{49894BD5-6444-46C1-8ED2-3D6CA5BFC7AF}" srcId="{B255F85A-9BD2-4CCA-B42B-FBB78CDDF785}" destId="{8040684D-E7DF-4B09-B507-E9ABCBD0DFF7}" srcOrd="0" destOrd="0" parTransId="{09B87B2A-EF86-453E-8E81-97001068EF63}" sibTransId="{9AE64E01-51FB-4E2A-BD12-DD5FFD1FE524}"/>
    <dgm:cxn modelId="{B41A31D9-BCFA-4EBD-9F32-359333281236}" type="presOf" srcId="{2307A801-0E34-4DC5-9CFE-802E87FC2A2D}" destId="{3642B480-D818-4C26-A657-BCD96FE94CA0}" srcOrd="0" destOrd="0" presId="urn:microsoft.com/office/officeart/2005/8/layout/chevron2"/>
    <dgm:cxn modelId="{9B25DADB-E62A-474E-97A6-328A8A4496D5}" type="presOf" srcId="{583F5D24-DC97-4CF1-9086-D83D2FD1DB6F}" destId="{7F738EAB-0FFC-4C8A-9879-54A40C4FB365}" srcOrd="0" destOrd="0" presId="urn:microsoft.com/office/officeart/2005/8/layout/chevron2"/>
    <dgm:cxn modelId="{48AAB4E4-5829-44E2-A58B-2B8271BFD266}" srcId="{129BC166-0DC6-4C44-B863-473318147999}" destId="{3F7CDA34-BFC6-409C-BE92-F30DD4C9FF08}" srcOrd="0" destOrd="0" parTransId="{89944A3B-341F-4ECE-AF28-3176656662FF}" sibTransId="{586B7FDF-D9A6-46A9-A30D-2240AB50D291}"/>
    <dgm:cxn modelId="{0C813DE6-F885-4635-845D-F031DA5CDC3A}" srcId="{96E753E3-B186-4201-886F-5BF7DB4F5DA7}" destId="{8EBD4EF0-BDBC-4BD0-93DD-E84B36A9F3B2}" srcOrd="0" destOrd="0" parTransId="{3C6A2BBF-91BC-490F-ADCA-5168DFF271E5}" sibTransId="{7C325DEE-3F51-465D-8988-45ECBF80DDA5}"/>
    <dgm:cxn modelId="{233802F1-75D2-4439-8A41-787224DC129B}" type="presOf" srcId="{590D776E-C944-4850-87E3-87F5A0E306A3}" destId="{63FB068C-FB23-4D16-A593-DCC9A5158F82}" srcOrd="0" destOrd="0" presId="urn:microsoft.com/office/officeart/2005/8/layout/chevron2"/>
    <dgm:cxn modelId="{CEC58DF6-F86E-46DC-B15B-B405E97A3167}" type="presOf" srcId="{3EA75FB0-2F8D-49F2-95A4-E92A64011C7F}" destId="{97C50967-6EA4-4705-B121-E24BB342B022}" srcOrd="0" destOrd="0" presId="urn:microsoft.com/office/officeart/2005/8/layout/chevron2"/>
    <dgm:cxn modelId="{BBF041F9-3D4F-4147-A56D-56DEC39FE8C6}" srcId="{3EA75FB0-2F8D-49F2-95A4-E92A64011C7F}" destId="{2FCEB1DE-827D-4B0B-9FEB-E836F9EB76FE}" srcOrd="5" destOrd="0" parTransId="{BB93783B-DBF1-4A39-BCDE-D3490F9764D9}" sibTransId="{68DF13F4-D3E7-4C4C-8705-2613795DBDDC}"/>
    <dgm:cxn modelId="{AB5939FD-F7D6-48EB-B452-F7E11720DF59}" type="presOf" srcId="{3F7CDA34-BFC6-409C-BE92-F30DD4C9FF08}" destId="{2E4D320E-D311-4CA0-A76B-B512DE2537A8}" srcOrd="0" destOrd="0" presId="urn:microsoft.com/office/officeart/2005/8/layout/chevron2"/>
    <dgm:cxn modelId="{F269830A-2BAB-45A6-B7FD-02DB237F7570}" type="presParOf" srcId="{97C50967-6EA4-4705-B121-E24BB342B022}" destId="{53AC24DD-A633-4369-8146-EC6AAB8ABFA3}" srcOrd="0" destOrd="0" presId="urn:microsoft.com/office/officeart/2005/8/layout/chevron2"/>
    <dgm:cxn modelId="{2AFFC907-845B-4CCB-97F5-59C16A033223}" type="presParOf" srcId="{53AC24DD-A633-4369-8146-EC6AAB8ABFA3}" destId="{8961710F-FBAD-4142-A067-99DB88820A3D}" srcOrd="0" destOrd="0" presId="urn:microsoft.com/office/officeart/2005/8/layout/chevron2"/>
    <dgm:cxn modelId="{B923A9E2-DC0E-4D4D-880C-68C90165F39A}" type="presParOf" srcId="{53AC24DD-A633-4369-8146-EC6AAB8ABFA3}" destId="{2E4D320E-D311-4CA0-A76B-B512DE2537A8}" srcOrd="1" destOrd="0" presId="urn:microsoft.com/office/officeart/2005/8/layout/chevron2"/>
    <dgm:cxn modelId="{9622ED87-72B2-45BC-B207-D1C57EF24BC3}" type="presParOf" srcId="{97C50967-6EA4-4705-B121-E24BB342B022}" destId="{B0E7B883-EAAA-40A8-8182-7785E8C474DB}" srcOrd="1" destOrd="0" presId="urn:microsoft.com/office/officeart/2005/8/layout/chevron2"/>
    <dgm:cxn modelId="{BD438025-C8B7-4F74-ACBB-223DC19D89DF}" type="presParOf" srcId="{97C50967-6EA4-4705-B121-E24BB342B022}" destId="{5F38E7C0-F86B-4A29-A84B-8132EFF90A90}" srcOrd="2" destOrd="0" presId="urn:microsoft.com/office/officeart/2005/8/layout/chevron2"/>
    <dgm:cxn modelId="{FCA1D033-65D2-47E8-8BE2-D1545E8CD000}" type="presParOf" srcId="{5F38E7C0-F86B-4A29-A84B-8132EFF90A90}" destId="{299A8EE3-04DC-41E2-9836-A31D24E77E0A}" srcOrd="0" destOrd="0" presId="urn:microsoft.com/office/officeart/2005/8/layout/chevron2"/>
    <dgm:cxn modelId="{13CD5F4C-A149-4FAE-B60C-C9E5BCE49E15}" type="presParOf" srcId="{5F38E7C0-F86B-4A29-A84B-8132EFF90A90}" destId="{7F738EAB-0FFC-4C8A-9879-54A40C4FB365}" srcOrd="1" destOrd="0" presId="urn:microsoft.com/office/officeart/2005/8/layout/chevron2"/>
    <dgm:cxn modelId="{1CFECB05-996F-4DDD-8193-DC2370AC5A51}" type="presParOf" srcId="{97C50967-6EA4-4705-B121-E24BB342B022}" destId="{CD890E35-76E2-4597-B0D5-40F15230F254}" srcOrd="3" destOrd="0" presId="urn:microsoft.com/office/officeart/2005/8/layout/chevron2"/>
    <dgm:cxn modelId="{0FE225F0-05C6-407A-A0ED-DA936DB395DF}" type="presParOf" srcId="{97C50967-6EA4-4705-B121-E24BB342B022}" destId="{6E1EE30F-B346-44E6-B640-DE302DA68DFA}" srcOrd="4" destOrd="0" presId="urn:microsoft.com/office/officeart/2005/8/layout/chevron2"/>
    <dgm:cxn modelId="{4917404E-5976-4519-A14B-F1CBFF4AA92C}" type="presParOf" srcId="{6E1EE30F-B346-44E6-B640-DE302DA68DFA}" destId="{124F4174-E920-4A23-AE85-2777B14EE1FF}" srcOrd="0" destOrd="0" presId="urn:microsoft.com/office/officeart/2005/8/layout/chevron2"/>
    <dgm:cxn modelId="{25296FE0-006F-4EEC-B3DB-4E7D5D3AF806}" type="presParOf" srcId="{6E1EE30F-B346-44E6-B640-DE302DA68DFA}" destId="{4F9B03AB-E49B-40C7-8224-3AB896AC70E5}" srcOrd="1" destOrd="0" presId="urn:microsoft.com/office/officeart/2005/8/layout/chevron2"/>
    <dgm:cxn modelId="{C176BE75-47C8-4861-9369-9866E5E24E88}" type="presParOf" srcId="{97C50967-6EA4-4705-B121-E24BB342B022}" destId="{2B5B388C-E79C-4266-80F1-F37A80D76B71}" srcOrd="5" destOrd="0" presId="urn:microsoft.com/office/officeart/2005/8/layout/chevron2"/>
    <dgm:cxn modelId="{24DA167A-0283-4A5F-BA9E-FE1972321002}" type="presParOf" srcId="{97C50967-6EA4-4705-B121-E24BB342B022}" destId="{32275A8E-78FD-44C7-BE4D-3BF2813F6265}" srcOrd="6" destOrd="0" presId="urn:microsoft.com/office/officeart/2005/8/layout/chevron2"/>
    <dgm:cxn modelId="{999B1ACA-3994-4FAB-B650-53EF1ED0BCC7}" type="presParOf" srcId="{32275A8E-78FD-44C7-BE4D-3BF2813F6265}" destId="{11E0555E-3837-4F5C-883A-B4C3BDCA8518}" srcOrd="0" destOrd="0" presId="urn:microsoft.com/office/officeart/2005/8/layout/chevron2"/>
    <dgm:cxn modelId="{080309A7-C934-4489-8B3F-0172F98E9637}" type="presParOf" srcId="{32275A8E-78FD-44C7-BE4D-3BF2813F6265}" destId="{3642B480-D818-4C26-A657-BCD96FE94CA0}" srcOrd="1" destOrd="0" presId="urn:microsoft.com/office/officeart/2005/8/layout/chevron2"/>
    <dgm:cxn modelId="{76332B04-4742-4269-A135-387B29163658}" type="presParOf" srcId="{97C50967-6EA4-4705-B121-E24BB342B022}" destId="{9DBFE2EC-B980-4B47-89AE-DF56700CBDAD}" srcOrd="7" destOrd="0" presId="urn:microsoft.com/office/officeart/2005/8/layout/chevron2"/>
    <dgm:cxn modelId="{C494962C-2FEE-4198-A1EC-C7D949AC9E6A}" type="presParOf" srcId="{97C50967-6EA4-4705-B121-E24BB342B022}" destId="{D445C762-1880-40AF-9BF6-760D38FA25B4}" srcOrd="8" destOrd="0" presId="urn:microsoft.com/office/officeart/2005/8/layout/chevron2"/>
    <dgm:cxn modelId="{1B54B12F-0F06-48E8-A357-23BFE81951A4}" type="presParOf" srcId="{D445C762-1880-40AF-9BF6-760D38FA25B4}" destId="{D696BE0E-6311-4B5A-B5A4-3598648C88D7}" srcOrd="0" destOrd="0" presId="urn:microsoft.com/office/officeart/2005/8/layout/chevron2"/>
    <dgm:cxn modelId="{06D28448-F6B7-469B-8497-A17F18A1E9B4}" type="presParOf" srcId="{D445C762-1880-40AF-9BF6-760D38FA25B4}" destId="{3D0CC6B1-F8FE-4756-9BE3-8790F2002590}" srcOrd="1" destOrd="0" presId="urn:microsoft.com/office/officeart/2005/8/layout/chevron2"/>
    <dgm:cxn modelId="{676DEBCC-6467-44DC-AD97-99BA726F97E6}" type="presParOf" srcId="{97C50967-6EA4-4705-B121-E24BB342B022}" destId="{74F33CFB-8931-4712-8B28-EFF1E12EDB3C}" srcOrd="9" destOrd="0" presId="urn:microsoft.com/office/officeart/2005/8/layout/chevron2"/>
    <dgm:cxn modelId="{3D520309-579A-4FF9-AC9A-B7BB5FED61D7}" type="presParOf" srcId="{97C50967-6EA4-4705-B121-E24BB342B022}" destId="{36346595-E41B-45CE-A015-CFE0E46EE786}" srcOrd="10" destOrd="0" presId="urn:microsoft.com/office/officeart/2005/8/layout/chevron2"/>
    <dgm:cxn modelId="{53D61033-B0CC-4102-8F38-F440385AA4A3}" type="presParOf" srcId="{36346595-E41B-45CE-A015-CFE0E46EE786}" destId="{70A4BD3A-1394-4BE2-ACE0-1E4F3C0790D9}" srcOrd="0" destOrd="0" presId="urn:microsoft.com/office/officeart/2005/8/layout/chevron2"/>
    <dgm:cxn modelId="{C187778B-286A-4C6B-966E-789580E249E4}" type="presParOf" srcId="{36346595-E41B-45CE-A015-CFE0E46EE786}" destId="{63FB068C-FB23-4D16-A593-DCC9A5158F82}" srcOrd="1" destOrd="0" presId="urn:microsoft.com/office/officeart/2005/8/layout/chevron2"/>
    <dgm:cxn modelId="{27087E38-190D-4907-A690-60A9C639D78C}" type="presParOf" srcId="{97C50967-6EA4-4705-B121-E24BB342B022}" destId="{836912BF-DFB4-4D99-B841-6B48AC904F13}" srcOrd="11" destOrd="0" presId="urn:microsoft.com/office/officeart/2005/8/layout/chevron2"/>
    <dgm:cxn modelId="{95080FB5-1A65-42BE-BF71-00F9D9AEFD15}" type="presParOf" srcId="{97C50967-6EA4-4705-B121-E24BB342B022}" destId="{89B91D6A-2AEE-455E-B3C4-8743104AD4DF}" srcOrd="12" destOrd="0" presId="urn:microsoft.com/office/officeart/2005/8/layout/chevron2"/>
    <dgm:cxn modelId="{0535D3E6-D008-417E-A6BB-C56E451B7B9D}" type="presParOf" srcId="{89B91D6A-2AEE-455E-B3C4-8743104AD4DF}" destId="{C3CB1AFE-ABA7-49A5-8299-E3D18C6F9B66}" srcOrd="0" destOrd="0" presId="urn:microsoft.com/office/officeart/2005/8/layout/chevron2"/>
    <dgm:cxn modelId="{CA8ABEB4-0C2B-45A3-BC0C-82BB5E0A9D02}" type="presParOf" srcId="{89B91D6A-2AEE-455E-B3C4-8743104AD4DF}" destId="{A4C2EAF4-5D41-4D36-8A4A-9D7C6FA9D6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1710F-FBAD-4142-A067-99DB88820A3D}">
      <dsp:nvSpPr>
        <dsp:cNvPr id="0" name=""/>
        <dsp:cNvSpPr/>
      </dsp:nvSpPr>
      <dsp:spPr>
        <a:xfrm rot="5400000">
          <a:off x="-104215" y="104784"/>
          <a:ext cx="694769" cy="486338"/>
        </a:xfrm>
        <a:prstGeom prst="chevron">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43737"/>
        <a:ext cx="486338" cy="208431"/>
      </dsp:txXfrm>
    </dsp:sp>
    <dsp:sp modelId="{2E4D320E-D311-4CA0-A76B-B512DE2537A8}">
      <dsp:nvSpPr>
        <dsp:cNvPr id="0" name=""/>
        <dsp:cNvSpPr/>
      </dsp:nvSpPr>
      <dsp:spPr>
        <a:xfrm rot="5400000">
          <a:off x="5417250" y="-4930343"/>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solidFill>
                <a:schemeClr val="tx1"/>
              </a:solidFill>
            </a:rPr>
            <a:t>28 January 2025: ECA requested ACER opinion </a:t>
          </a:r>
          <a:r>
            <a:rPr lang="en-US" sz="2000" kern="1200" dirty="0">
              <a:solidFill>
                <a:schemeClr val="bg1">
                  <a:lumMod val="65000"/>
                </a:schemeClr>
              </a:solidFill>
            </a:rPr>
            <a:t>(03/02: EE ministry)</a:t>
          </a:r>
          <a:endParaRPr lang="en-GB" sz="2000" kern="1200" dirty="0">
            <a:solidFill>
              <a:schemeClr val="bg1">
                <a:lumMod val="65000"/>
              </a:schemeClr>
            </a:solidFill>
          </a:endParaRPr>
        </a:p>
      </dsp:txBody>
      <dsp:txXfrm rot="-5400000">
        <a:off x="486338" y="22614"/>
        <a:ext cx="10291379" cy="407509"/>
      </dsp:txXfrm>
    </dsp:sp>
    <dsp:sp modelId="{299A8EE3-04DC-41E2-9836-A31D24E77E0A}">
      <dsp:nvSpPr>
        <dsp:cNvPr id="0" name=""/>
        <dsp:cNvSpPr/>
      </dsp:nvSpPr>
      <dsp:spPr>
        <a:xfrm rot="5400000">
          <a:off x="-104215" y="714022"/>
          <a:ext cx="694769" cy="486338"/>
        </a:xfrm>
        <a:prstGeom prst="chevron">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852975"/>
        <a:ext cx="486338" cy="208431"/>
      </dsp:txXfrm>
    </dsp:sp>
    <dsp:sp modelId="{7F738EAB-0FFC-4C8A-9879-54A40C4FB365}">
      <dsp:nvSpPr>
        <dsp:cNvPr id="0" name=""/>
        <dsp:cNvSpPr/>
      </dsp:nvSpPr>
      <dsp:spPr>
        <a:xfrm rot="5400000">
          <a:off x="5417250" y="-4321104"/>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b="0" kern="1200" dirty="0"/>
            <a:t>February: Consultation with Commission and FI+EE NRAs</a:t>
          </a:r>
          <a:endParaRPr lang="en-US" sz="2000" kern="1200" dirty="0">
            <a:solidFill>
              <a:schemeClr val="tx1"/>
            </a:solidFill>
          </a:endParaRPr>
        </a:p>
      </dsp:txBody>
      <dsp:txXfrm rot="-5400000">
        <a:off x="486338" y="631853"/>
        <a:ext cx="10291379" cy="407509"/>
      </dsp:txXfrm>
    </dsp:sp>
    <dsp:sp modelId="{124F4174-E920-4A23-AE85-2777B14EE1FF}">
      <dsp:nvSpPr>
        <dsp:cNvPr id="0" name=""/>
        <dsp:cNvSpPr/>
      </dsp:nvSpPr>
      <dsp:spPr>
        <a:xfrm rot="5400000">
          <a:off x="-104215" y="1323261"/>
          <a:ext cx="694769" cy="486338"/>
        </a:xfrm>
        <a:prstGeom prst="chevron">
          <a:avLst/>
        </a:prstGeom>
        <a:solidFill>
          <a:srgbClr val="004FEE">
            <a:lumMod val="60000"/>
            <a:lumOff val="40000"/>
          </a:srgbClr>
        </a:solidFill>
        <a:ln w="6350" cap="flat" cmpd="sng" algn="ctr">
          <a:solidFill>
            <a:srgbClr val="004FEE">
              <a:hueOff val="0"/>
              <a:satOff val="0"/>
              <a:lumOff val="0"/>
              <a:alphaOff val="0"/>
            </a:srgb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sz="2000" kern="1200">
            <a:solidFill>
              <a:srgbClr val="000000"/>
            </a:solidFill>
            <a:latin typeface="Arial" panose="020B0604020202020204"/>
            <a:ea typeface="+mn-ea"/>
            <a:cs typeface="+mn-cs"/>
          </a:endParaRPr>
        </a:p>
      </dsp:txBody>
      <dsp:txXfrm rot="-5400000">
        <a:off x="1" y="1462214"/>
        <a:ext cx="486338" cy="208431"/>
      </dsp:txXfrm>
    </dsp:sp>
    <dsp:sp modelId="{4F9B03AB-E49B-40C7-8224-3AB896AC70E5}">
      <dsp:nvSpPr>
        <dsp:cNvPr id="0" name=""/>
        <dsp:cNvSpPr/>
      </dsp:nvSpPr>
      <dsp:spPr>
        <a:xfrm rot="5400000">
          <a:off x="5417250" y="-3711866"/>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GB" sz="2000" kern="1200" dirty="0"/>
            <a:t>25 February 2025: discussion in FCA TF</a:t>
          </a:r>
        </a:p>
      </dsp:txBody>
      <dsp:txXfrm rot="-5400000">
        <a:off x="486338" y="1241091"/>
        <a:ext cx="10291379" cy="407509"/>
      </dsp:txXfrm>
    </dsp:sp>
    <dsp:sp modelId="{11E0555E-3837-4F5C-883A-B4C3BDCA8518}">
      <dsp:nvSpPr>
        <dsp:cNvPr id="0" name=""/>
        <dsp:cNvSpPr/>
      </dsp:nvSpPr>
      <dsp:spPr>
        <a:xfrm rot="5400000">
          <a:off x="-104215" y="1932499"/>
          <a:ext cx="694769" cy="486338"/>
        </a:xfrm>
        <a:prstGeom prst="chevron">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071452"/>
        <a:ext cx="486338" cy="208431"/>
      </dsp:txXfrm>
    </dsp:sp>
    <dsp:sp modelId="{3642B480-D818-4C26-A657-BCD96FE94CA0}">
      <dsp:nvSpPr>
        <dsp:cNvPr id="0" name=""/>
        <dsp:cNvSpPr/>
      </dsp:nvSpPr>
      <dsp:spPr>
        <a:xfrm rot="5400000">
          <a:off x="5417250" y="-3102628"/>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28 February 2025: Submission to AEWG </a:t>
          </a:r>
          <a:r>
            <a:rPr lang="en-US" sz="2000" kern="1200" dirty="0">
              <a:solidFill>
                <a:schemeClr val="bg1">
                  <a:lumMod val="65000"/>
                </a:schemeClr>
              </a:solidFill>
            </a:rPr>
            <a:t>(if possible)</a:t>
          </a:r>
          <a:endParaRPr lang="en-GB" sz="2000" kern="1200" dirty="0">
            <a:solidFill>
              <a:schemeClr val="bg1">
                <a:lumMod val="65000"/>
              </a:schemeClr>
            </a:solidFill>
          </a:endParaRPr>
        </a:p>
      </dsp:txBody>
      <dsp:txXfrm rot="-5400000">
        <a:off x="486338" y="1850329"/>
        <a:ext cx="10291379" cy="407509"/>
      </dsp:txXfrm>
    </dsp:sp>
    <dsp:sp modelId="{D696BE0E-6311-4B5A-B5A4-3598648C88D7}">
      <dsp:nvSpPr>
        <dsp:cNvPr id="0" name=""/>
        <dsp:cNvSpPr/>
      </dsp:nvSpPr>
      <dsp:spPr>
        <a:xfrm rot="5400000">
          <a:off x="-104215" y="2541737"/>
          <a:ext cx="694769" cy="486338"/>
        </a:xfrm>
        <a:prstGeom prst="chevron">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680690"/>
        <a:ext cx="486338" cy="208431"/>
      </dsp:txXfrm>
    </dsp:sp>
    <dsp:sp modelId="{3D0CC6B1-F8FE-4756-9BE3-8790F2002590}">
      <dsp:nvSpPr>
        <dsp:cNvPr id="0" name=""/>
        <dsp:cNvSpPr/>
      </dsp:nvSpPr>
      <dsp:spPr>
        <a:xfrm rot="5400000">
          <a:off x="5417250" y="-2493390"/>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GB" sz="2000" kern="1200" dirty="0"/>
            <a:t>11 March 2025: AEWG meeting for advice</a:t>
          </a:r>
        </a:p>
      </dsp:txBody>
      <dsp:txXfrm rot="-5400000">
        <a:off x="486338" y="2459567"/>
        <a:ext cx="10291379" cy="407509"/>
      </dsp:txXfrm>
    </dsp:sp>
    <dsp:sp modelId="{70A4BD3A-1394-4BE2-ACE0-1E4F3C0790D9}">
      <dsp:nvSpPr>
        <dsp:cNvPr id="0" name=""/>
        <dsp:cNvSpPr/>
      </dsp:nvSpPr>
      <dsp:spPr>
        <a:xfrm rot="5400000">
          <a:off x="-104215" y="3150975"/>
          <a:ext cx="694769" cy="486338"/>
        </a:xfrm>
        <a:prstGeom prst="chevron">
          <a:avLst/>
        </a:prstGeom>
        <a:solidFill>
          <a:schemeClr val="tx2">
            <a:lumMod val="60000"/>
            <a:lumOff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289928"/>
        <a:ext cx="486338" cy="208431"/>
      </dsp:txXfrm>
    </dsp:sp>
    <dsp:sp modelId="{63FB068C-FB23-4D16-A593-DCC9A5158F82}">
      <dsp:nvSpPr>
        <dsp:cNvPr id="0" name=""/>
        <dsp:cNvSpPr/>
      </dsp:nvSpPr>
      <dsp:spPr>
        <a:xfrm rot="5400000">
          <a:off x="5417250" y="-1884151"/>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GB" sz="2000" kern="1200" dirty="0"/>
            <a:t>2 April 2025: </a:t>
          </a:r>
          <a:r>
            <a:rPr lang="en-GB" sz="2000" kern="1200" dirty="0" err="1"/>
            <a:t>BoR</a:t>
          </a:r>
          <a:r>
            <a:rPr lang="en-GB" sz="2000" kern="1200" dirty="0"/>
            <a:t> opinion </a:t>
          </a:r>
          <a:r>
            <a:rPr lang="en-GB" sz="1600" kern="1200" dirty="0"/>
            <a:t>(submission to </a:t>
          </a:r>
          <a:r>
            <a:rPr lang="en-GB" sz="1600" kern="1200" dirty="0" err="1"/>
            <a:t>BoR</a:t>
          </a:r>
          <a:r>
            <a:rPr lang="en-GB" sz="1600" kern="1200" dirty="0"/>
            <a:t> by 19/03)</a:t>
          </a:r>
          <a:endParaRPr lang="en-GB" sz="2000" kern="1200" dirty="0"/>
        </a:p>
      </dsp:txBody>
      <dsp:txXfrm rot="-5400000">
        <a:off x="486338" y="3068806"/>
        <a:ext cx="10291379" cy="407509"/>
      </dsp:txXfrm>
    </dsp:sp>
    <dsp:sp modelId="{C3CB1AFE-ABA7-49A5-8299-E3D18C6F9B66}">
      <dsp:nvSpPr>
        <dsp:cNvPr id="0" name=""/>
        <dsp:cNvSpPr/>
      </dsp:nvSpPr>
      <dsp:spPr>
        <a:xfrm rot="5400000">
          <a:off x="-104215" y="3760213"/>
          <a:ext cx="694769" cy="486338"/>
        </a:xfrm>
        <a:prstGeom prst="chevron">
          <a:avLst/>
        </a:prstGeom>
        <a:solidFill>
          <a:srgbClr val="004FEE">
            <a:lumMod val="60000"/>
            <a:lumOff val="40000"/>
          </a:srgbClr>
        </a:solidFill>
        <a:ln w="6350" cap="flat" cmpd="sng" algn="ctr">
          <a:solidFill>
            <a:srgbClr val="004FEE">
              <a:hueOff val="0"/>
              <a:satOff val="0"/>
              <a:lumOff val="0"/>
              <a:alphaOff val="0"/>
            </a:srgb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2000" kern="1200">
            <a:solidFill>
              <a:srgbClr val="000000"/>
            </a:solidFill>
            <a:latin typeface="Arial" panose="020B0604020202020204"/>
            <a:ea typeface="+mn-ea"/>
            <a:cs typeface="+mn-cs"/>
          </a:endParaRPr>
        </a:p>
      </dsp:txBody>
      <dsp:txXfrm rot="-5400000">
        <a:off x="1" y="3899166"/>
        <a:ext cx="486338" cy="208431"/>
      </dsp:txXfrm>
    </dsp:sp>
    <dsp:sp modelId="{A4C2EAF4-5D41-4D36-8A4A-9D7C6FA9D605}">
      <dsp:nvSpPr>
        <dsp:cNvPr id="0" name=""/>
        <dsp:cNvSpPr/>
      </dsp:nvSpPr>
      <dsp:spPr>
        <a:xfrm rot="5400000">
          <a:off x="5417250" y="-1274913"/>
          <a:ext cx="451599" cy="1031342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GB" sz="2000" kern="1200" dirty="0"/>
            <a:t>28 April 2025: opinion deadline</a:t>
          </a:r>
        </a:p>
      </dsp:txBody>
      <dsp:txXfrm rot="-5400000">
        <a:off x="486338" y="3678044"/>
        <a:ext cx="10291379" cy="4075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09/23/2025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request for opinion: </a:t>
            </a:r>
          </a:p>
          <a:p>
            <a:r>
              <a:rPr lang="en-GB" dirty="0"/>
              <a:t>‘ … </a:t>
            </a:r>
            <a:r>
              <a:rPr lang="en-GB" sz="1800" b="0" i="0" u="none" strike="noStrike" baseline="0" dirty="0">
                <a:solidFill>
                  <a:srgbClr val="000000"/>
                </a:solidFill>
                <a:latin typeface="Times New Roman" panose="02020603050405020304" pitchFamily="18" charset="0"/>
              </a:rPr>
              <a:t>Triggering event was defined as “</a:t>
            </a:r>
            <a:r>
              <a:rPr lang="en-GB" sz="1800" b="0" i="1" u="none" strike="noStrike" baseline="0" dirty="0">
                <a:solidFill>
                  <a:srgbClr val="000000"/>
                </a:solidFill>
                <a:latin typeface="Times New Roman" panose="02020603050405020304" pitchFamily="18" charset="0"/>
              </a:rPr>
              <a:t>Curtailment due to Force Majeure</a:t>
            </a:r>
            <a:r>
              <a:rPr lang="en-GB" sz="1800" b="0" i="0" u="none" strike="noStrike" baseline="0" dirty="0">
                <a:solidFill>
                  <a:srgbClr val="000000"/>
                </a:solidFill>
                <a:latin typeface="Times New Roman" panose="02020603050405020304" pitchFamily="18" charset="0"/>
              </a:rPr>
              <a:t>“. </a:t>
            </a:r>
            <a:r>
              <a:rPr lang="en-GB" sz="1800" b="0" i="0" u="none" strike="noStrike" baseline="0">
                <a:solidFill>
                  <a:srgbClr val="000000"/>
                </a:solidFill>
                <a:latin typeface="Times New Roman" panose="02020603050405020304" pitchFamily="18" charset="0"/>
              </a:rPr>
              <a:t>(………………………………………………………………………………………………………………………………………………………………). </a:t>
            </a:r>
            <a:r>
              <a:rPr lang="en-GB" sz="1800" b="0" i="0" u="none" strike="noStrike" baseline="0" dirty="0">
                <a:solidFill>
                  <a:srgbClr val="000000"/>
                </a:solidFill>
                <a:latin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6A20490D-1782-EA44-A3A5-3F8539CC8581}" type="slidenum">
              <a:rPr lang="en-SI" smtClean="0"/>
              <a:t>3</a:t>
            </a:fld>
            <a:endParaRPr lang="en-SI"/>
          </a:p>
        </p:txBody>
      </p:sp>
    </p:spTree>
    <p:extLst>
      <p:ext uri="{BB962C8B-B14F-4D97-AF65-F5344CB8AC3E}">
        <p14:creationId xmlns:p14="http://schemas.microsoft.com/office/powerpoint/2010/main" val="421231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0490D-1782-EA44-A3A5-3F8539CC8581}" type="slidenum">
              <a:rPr lang="en-SI" smtClean="0"/>
              <a:t>5</a:t>
            </a:fld>
            <a:endParaRPr lang="en-SI"/>
          </a:p>
        </p:txBody>
      </p:sp>
    </p:spTree>
    <p:extLst>
      <p:ext uri="{BB962C8B-B14F-4D97-AF65-F5344CB8AC3E}">
        <p14:creationId xmlns:p14="http://schemas.microsoft.com/office/powerpoint/2010/main" val="327941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Available CZC on FI-EE BZB:</a:t>
            </a:r>
          </a:p>
          <a:p>
            <a:pPr lvl="1"/>
            <a:r>
              <a:rPr lang="en-GB" dirty="0"/>
              <a:t>Estlink1: </a:t>
            </a:r>
            <a:r>
              <a:rPr lang="en-GB" sz="1800" b="0" i="0" u="none" strike="noStrike" baseline="0" dirty="0">
                <a:solidFill>
                  <a:srgbClr val="000000"/>
                </a:solidFill>
              </a:rPr>
              <a:t>358MW</a:t>
            </a:r>
          </a:p>
          <a:p>
            <a:pPr lvl="1"/>
            <a:r>
              <a:rPr lang="en-GB" dirty="0">
                <a:solidFill>
                  <a:srgbClr val="000000"/>
                </a:solidFill>
              </a:rPr>
              <a:t>Estlink2: </a:t>
            </a:r>
            <a:r>
              <a:rPr lang="en-GB" sz="1800" b="0" i="0" u="none" strike="noStrike" baseline="0" dirty="0">
                <a:solidFill>
                  <a:srgbClr val="000000"/>
                </a:solidFill>
              </a:rPr>
              <a:t>658 MW </a:t>
            </a:r>
          </a:p>
          <a:p>
            <a:pPr lvl="2">
              <a:buFont typeface="Wingdings" panose="05000000000000000000" pitchFamily="2" charset="2"/>
              <a:buChar char="à"/>
            </a:pPr>
            <a:r>
              <a:rPr lang="en-GB" dirty="0">
                <a:solidFill>
                  <a:srgbClr val="000000"/>
                </a:solidFill>
                <a:sym typeface="Wingdings" panose="05000000000000000000" pitchFamily="2" charset="2"/>
              </a:rPr>
              <a:t>Not available since event of 25/12/24</a:t>
            </a:r>
            <a:br>
              <a:rPr lang="en-GB" dirty="0">
                <a:solidFill>
                  <a:srgbClr val="000000"/>
                </a:solidFill>
                <a:sym typeface="Wingdings" panose="05000000000000000000" pitchFamily="2" charset="2"/>
              </a:rPr>
            </a:br>
            <a:r>
              <a:rPr lang="en-GB" dirty="0">
                <a:solidFill>
                  <a:srgbClr val="000000"/>
                </a:solidFill>
                <a:sym typeface="Wingdings" panose="05000000000000000000" pitchFamily="2" charset="2"/>
              </a:rPr>
              <a:t>(~7 days in Dec24; 31 days in Jan25)</a:t>
            </a:r>
          </a:p>
          <a:p>
            <a:r>
              <a:rPr lang="en-GB" dirty="0"/>
              <a:t>Yearly auction (FTR options for 2024 and 2025)</a:t>
            </a:r>
          </a:p>
          <a:p>
            <a:pPr lvl="1"/>
            <a:r>
              <a:rPr lang="en-GB" dirty="0"/>
              <a:t>Allocated CZC: 350 MW</a:t>
            </a:r>
          </a:p>
          <a:p>
            <a:pPr lvl="1"/>
            <a:r>
              <a:rPr lang="en-GB" dirty="0"/>
              <a:t>Auction price: FI</a:t>
            </a:r>
            <a:r>
              <a:rPr lang="en-GB" dirty="0">
                <a:sym typeface="Wingdings" panose="05000000000000000000" pitchFamily="2" charset="2"/>
              </a:rPr>
              <a:t>EE 2025: </a:t>
            </a:r>
            <a:r>
              <a:rPr lang="en-GB" dirty="0"/>
              <a:t>27.53 €/MWh (FI</a:t>
            </a:r>
            <a:r>
              <a:rPr lang="en-GB" dirty="0">
                <a:sym typeface="Wingdings" panose="05000000000000000000" pitchFamily="2" charset="2"/>
              </a:rPr>
              <a:t>EE 2024: </a:t>
            </a:r>
            <a:r>
              <a:rPr lang="en-GB" dirty="0"/>
              <a:t>30.00 €/MWh)</a:t>
            </a:r>
          </a:p>
          <a:p>
            <a:r>
              <a:rPr lang="en-GB" dirty="0"/>
              <a:t>Monthly auctions (FTR options for Dec24 and Jan25)</a:t>
            </a:r>
          </a:p>
          <a:p>
            <a:pPr lvl="1"/>
            <a:r>
              <a:rPr lang="en-GB" dirty="0"/>
              <a:t>Allocated CZC: 300 MW (+22 MW in Jan25 returned from yearly product)</a:t>
            </a:r>
          </a:p>
          <a:p>
            <a:pPr lvl="1"/>
            <a:r>
              <a:rPr lang="en-GB" dirty="0"/>
              <a:t>Auction price: FI</a:t>
            </a:r>
            <a:r>
              <a:rPr lang="en-GB" dirty="0">
                <a:sym typeface="Wingdings" panose="05000000000000000000" pitchFamily="2" charset="2"/>
              </a:rPr>
              <a:t>EE Jan25: </a:t>
            </a:r>
            <a:r>
              <a:rPr lang="en-GB" dirty="0"/>
              <a:t>27.53 €/MWh (FI</a:t>
            </a:r>
            <a:r>
              <a:rPr lang="en-GB" dirty="0">
                <a:sym typeface="Wingdings" panose="05000000000000000000" pitchFamily="2" charset="2"/>
              </a:rPr>
              <a:t>EE 2024: </a:t>
            </a:r>
            <a:r>
              <a:rPr lang="en-GB" dirty="0"/>
              <a:t>30.00 €/MWh)</a:t>
            </a:r>
          </a:p>
          <a:p>
            <a:endParaRPr lang="en-GB" dirty="0"/>
          </a:p>
        </p:txBody>
      </p:sp>
      <p:sp>
        <p:nvSpPr>
          <p:cNvPr id="4" name="Slide Number Placeholder 3"/>
          <p:cNvSpPr>
            <a:spLocks noGrp="1"/>
          </p:cNvSpPr>
          <p:nvPr>
            <p:ph type="sldNum" sz="quarter" idx="5"/>
          </p:nvPr>
        </p:nvSpPr>
        <p:spPr/>
        <p:txBody>
          <a:bodyPr/>
          <a:lstStyle/>
          <a:p>
            <a:fld id="{6A20490D-1782-EA44-A3A5-3F8539CC8581}" type="slidenum">
              <a:rPr lang="en-SI" smtClean="0"/>
              <a:t>10</a:t>
            </a:fld>
            <a:endParaRPr lang="en-SI"/>
          </a:p>
        </p:txBody>
      </p:sp>
    </p:spTree>
    <p:extLst>
      <p:ext uri="{BB962C8B-B14F-4D97-AF65-F5344CB8AC3E}">
        <p14:creationId xmlns:p14="http://schemas.microsoft.com/office/powerpoint/2010/main" val="353948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acer.europa.eu/" TargetMode="External"/><Relationship Id="rId13" Type="http://schemas.openxmlformats.org/officeDocument/2006/relationships/hyperlink" Target="https://www.acer.europa.eu/the-agency/careers/vacancies" TargetMode="External"/><Relationship Id="rId3" Type="http://schemas.openxmlformats.org/officeDocument/2006/relationships/image" Target="../media/image1.png"/><Relationship Id="rId7" Type="http://schemas.openxmlformats.org/officeDocument/2006/relationships/hyperlink" Target="mailto:info@acer.europa.eu"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si.linkedin.com/company/eu-acer" TargetMode="External"/><Relationship Id="rId5" Type="http://schemas.openxmlformats.org/officeDocument/2006/relationships/image" Target="../media/image10.png"/><Relationship Id="rId10" Type="http://schemas.openxmlformats.org/officeDocument/2006/relationships/hyperlink" Target="https://twitter.com/EU_ACER" TargetMode="External"/><Relationship Id="rId4" Type="http://schemas.openxmlformats.org/officeDocument/2006/relationships/image" Target="../media/image9.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acer.europa.eu/"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5" Type="http://schemas.openxmlformats.org/officeDocument/2006/relationships/image" Target="../media/image11.png"/><Relationship Id="rId10" Type="http://schemas.openxmlformats.org/officeDocument/2006/relationships/hyperlink" Target="https://si.linkedin.com/company/eu-acer" TargetMode="External"/><Relationship Id="rId4" Type="http://schemas.openxmlformats.org/officeDocument/2006/relationships/image" Target="../media/image10.png"/><Relationship Id="rId9" Type="http://schemas.openxmlformats.org/officeDocument/2006/relationships/hyperlink" Target="https://twitter.com/EU_ACER"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acer.europa.eu/"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5" Type="http://schemas.openxmlformats.org/officeDocument/2006/relationships/image" Target="../media/image11.png"/><Relationship Id="rId10" Type="http://schemas.openxmlformats.org/officeDocument/2006/relationships/hyperlink" Target="https://si.linkedin.com/company/eu-acer" TargetMode="External"/><Relationship Id="rId4" Type="http://schemas.openxmlformats.org/officeDocument/2006/relationships/image" Target="../media/image10.png"/><Relationship Id="rId9" Type="http://schemas.openxmlformats.org/officeDocument/2006/relationships/hyperlink" Target="https://twitter.com/EU_ACE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
        <p:nvSpPr>
          <p:cNvPr id="7" name="Text Placeholder 4">
            <a:extLst>
              <a:ext uri="{FF2B5EF4-FFF2-40B4-BE49-F238E27FC236}">
                <a16:creationId xmlns:a16="http://schemas.microsoft.com/office/drawing/2014/main" id="{D1E226AE-EA6F-8E04-A71F-F8CF29FE20BA}"/>
              </a:ext>
            </a:extLst>
          </p:cNvPr>
          <p:cNvSpPr>
            <a:spLocks noGrp="1"/>
          </p:cNvSpPr>
          <p:nvPr>
            <p:ph type="body" sz="quarter" idx="13"/>
          </p:nvPr>
        </p:nvSpPr>
        <p:spPr>
          <a:xfrm>
            <a:off x="702150" y="1419699"/>
            <a:ext cx="10794526"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E1572446-B181-0CBD-2EE2-58A73F2D0F1B}"/>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36070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Text Placeholder 5">
            <a:extLst>
              <a:ext uri="{FF2B5EF4-FFF2-40B4-BE49-F238E27FC236}">
                <a16:creationId xmlns:a16="http://schemas.microsoft.com/office/drawing/2014/main" id="{606F9BC4-CF8C-772F-9195-B814823DA3D7}"/>
              </a:ext>
            </a:extLst>
          </p:cNvPr>
          <p:cNvSpPr>
            <a:spLocks noGrp="1"/>
          </p:cNvSpPr>
          <p:nvPr>
            <p:ph type="body" sz="quarter" idx="13"/>
          </p:nvPr>
        </p:nvSpPr>
        <p:spPr>
          <a:xfrm>
            <a:off x="702148" y="1419225"/>
            <a:ext cx="5112000"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03B23C84-6C45-F328-5274-82F5E437B8DA}"/>
              </a:ext>
            </a:extLst>
          </p:cNvPr>
          <p:cNvSpPr>
            <a:spLocks noGrp="1"/>
          </p:cNvSpPr>
          <p:nvPr>
            <p:ph type="body" sz="quarter" idx="14"/>
          </p:nvPr>
        </p:nvSpPr>
        <p:spPr>
          <a:xfrm>
            <a:off x="6384879" y="1419225"/>
            <a:ext cx="5111795"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4A43C831-5902-7C03-465A-7D4F43C5DB32}"/>
              </a:ext>
            </a:extLst>
          </p:cNvPr>
          <p:cNvSpPr>
            <a:spLocks noGrp="1"/>
          </p:cNvSpPr>
          <p:nvPr>
            <p:ph type="body" sz="quarter" idx="15"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407874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5" name="Text Placeholder 4">
            <a:extLst>
              <a:ext uri="{FF2B5EF4-FFF2-40B4-BE49-F238E27FC236}">
                <a16:creationId xmlns:a16="http://schemas.microsoft.com/office/drawing/2014/main" id="{19E5510D-5894-8F60-D6F3-33AF0FF0ED26}"/>
              </a:ext>
            </a:extLst>
          </p:cNvPr>
          <p:cNvSpPr>
            <a:spLocks noGrp="1"/>
          </p:cNvSpPr>
          <p:nvPr>
            <p:ph type="body" sz="quarter" idx="15"/>
          </p:nvPr>
        </p:nvSpPr>
        <p:spPr>
          <a:xfrm>
            <a:off x="695325" y="1412875"/>
            <a:ext cx="33655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7FE2512C-21AA-E327-5D03-1A8133AB4EF7}"/>
              </a:ext>
            </a:extLst>
          </p:cNvPr>
          <p:cNvSpPr>
            <a:spLocks noGrp="1"/>
          </p:cNvSpPr>
          <p:nvPr>
            <p:ph type="body" sz="quarter" idx="16"/>
          </p:nvPr>
        </p:nvSpPr>
        <p:spPr>
          <a:xfrm>
            <a:off x="4447062" y="1419699"/>
            <a:ext cx="3305175"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1">
            <a:extLst>
              <a:ext uri="{FF2B5EF4-FFF2-40B4-BE49-F238E27FC236}">
                <a16:creationId xmlns:a16="http://schemas.microsoft.com/office/drawing/2014/main" id="{6FE08F91-3F0D-F589-D0B0-A13BABD2C709}"/>
              </a:ext>
            </a:extLst>
          </p:cNvPr>
          <p:cNvSpPr>
            <a:spLocks noGrp="1"/>
          </p:cNvSpPr>
          <p:nvPr>
            <p:ph type="body" sz="quarter" idx="17"/>
          </p:nvPr>
        </p:nvSpPr>
        <p:spPr>
          <a:xfrm>
            <a:off x="8184000" y="1419698"/>
            <a:ext cx="33120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3">
            <a:extLst>
              <a:ext uri="{FF2B5EF4-FFF2-40B4-BE49-F238E27FC236}">
                <a16:creationId xmlns:a16="http://schemas.microsoft.com/office/drawing/2014/main" id="{4A58DCCE-751B-B938-3B67-49ABF3AFEC84}"/>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3992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702149" y="1419698"/>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4447062"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676547462"/>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8131649" y="1424687"/>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701675"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043993044"/>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Slide ACER Vacanc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23" name="Picture 22" descr="A bright light in the dark&#10;&#10;Description automatically generated">
            <a:extLst>
              <a:ext uri="{FF2B5EF4-FFF2-40B4-BE49-F238E27FC236}">
                <a16:creationId xmlns:a16="http://schemas.microsoft.com/office/drawing/2014/main" id="{69271CE8-BA44-0305-7390-F6BFE747AE8E}"/>
              </a:ext>
            </a:extLst>
          </p:cNvPr>
          <p:cNvPicPr>
            <a:picLocks noChangeAspect="1"/>
          </p:cNvPicPr>
          <p:nvPr userDrawn="1"/>
        </p:nvPicPr>
        <p:blipFill rotWithShape="1">
          <a:blip r:embed="rId2"/>
          <a:srcRect r="34106" b="19048"/>
          <a:stretch/>
        </p:blipFill>
        <p:spPr>
          <a:xfrm>
            <a:off x="6358727" y="118270"/>
            <a:ext cx="5833270" cy="4580729"/>
          </a:xfrm>
          <a:prstGeom prst="rect">
            <a:avLst/>
          </a:prstGeom>
        </p:spPr>
      </p:pic>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3"/>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4"/>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5"/>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6"/>
          <a:stretch>
            <a:fillRect/>
          </a:stretch>
        </p:blipFill>
        <p:spPr>
          <a:xfrm>
            <a:off x="8781798" y="5932671"/>
            <a:ext cx="155038" cy="158526"/>
          </a:xfrm>
          <a:prstGeom prst="rect">
            <a:avLst/>
          </a:prstGeom>
        </p:spPr>
      </p:pic>
      <p:sp>
        <p:nvSpPr>
          <p:cNvPr id="18" name="Rectangle 17">
            <a:hlinkClick r:id="rId7"/>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8"/>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9"/>
          <a:srcRect r="12743"/>
          <a:stretch/>
        </p:blipFill>
        <p:spPr>
          <a:xfrm>
            <a:off x="8781798" y="6144981"/>
            <a:ext cx="181555" cy="175836"/>
          </a:xfrm>
          <a:prstGeom prst="rect">
            <a:avLst/>
          </a:prstGeom>
        </p:spPr>
      </p:pic>
      <p:sp>
        <p:nvSpPr>
          <p:cNvPr id="22" name="Rectangle 21">
            <a:hlinkClick r:id="rId10"/>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1"/>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F80A14BB-2679-F3DD-A36D-44B2E0CB7742}"/>
              </a:ext>
            </a:extLst>
          </p:cNvPr>
          <p:cNvGrpSpPr/>
          <p:nvPr userDrawn="1"/>
        </p:nvGrpSpPr>
        <p:grpSpPr>
          <a:xfrm>
            <a:off x="7965692" y="0"/>
            <a:ext cx="4048125" cy="4129420"/>
            <a:chOff x="7699684" y="-5809"/>
            <a:chExt cx="4048125" cy="4129420"/>
          </a:xfrm>
        </p:grpSpPr>
        <p:grpSp>
          <p:nvGrpSpPr>
            <p:cNvPr id="6" name="Group 5">
              <a:extLst>
                <a:ext uri="{FF2B5EF4-FFF2-40B4-BE49-F238E27FC236}">
                  <a16:creationId xmlns:a16="http://schemas.microsoft.com/office/drawing/2014/main" id="{3A281CAB-D855-05CB-DA50-AD6F60511629}"/>
                </a:ext>
              </a:extLst>
            </p:cNvPr>
            <p:cNvGrpSpPr/>
            <p:nvPr/>
          </p:nvGrpSpPr>
          <p:grpSpPr>
            <a:xfrm>
              <a:off x="8897510" y="0"/>
              <a:ext cx="1887489" cy="3652156"/>
              <a:chOff x="8897510" y="0"/>
              <a:chExt cx="1887489" cy="3652156"/>
            </a:xfrm>
          </p:grpSpPr>
          <p:cxnSp>
            <p:nvCxnSpPr>
              <p:cNvPr id="15" name="Straight Connector 14">
                <a:extLst>
                  <a:ext uri="{FF2B5EF4-FFF2-40B4-BE49-F238E27FC236}">
                    <a16:creationId xmlns:a16="http://schemas.microsoft.com/office/drawing/2014/main" id="{789FA348-F868-163C-0A2E-5EF7BB226904}"/>
                  </a:ext>
                </a:extLst>
              </p:cNvPr>
              <p:cNvCxnSpPr>
                <a:cxnSpLocks/>
              </p:cNvCxnSpPr>
              <p:nvPr/>
            </p:nvCxnSpPr>
            <p:spPr>
              <a:xfrm>
                <a:off x="9828167" y="0"/>
                <a:ext cx="0" cy="2070100"/>
              </a:xfrm>
              <a:prstGeom prst="line">
                <a:avLst/>
              </a:prstGeom>
              <a:ln w="38100">
                <a:solidFill>
                  <a:srgbClr val="969998"/>
                </a:solidFill>
              </a:ln>
            </p:spPr>
            <p:style>
              <a:lnRef idx="1">
                <a:schemeClr val="accent1"/>
              </a:lnRef>
              <a:fillRef idx="0">
                <a:schemeClr val="accent1"/>
              </a:fillRef>
              <a:effectRef idx="0">
                <a:schemeClr val="accent1"/>
              </a:effectRef>
              <a:fontRef idx="minor">
                <a:schemeClr val="tx1"/>
              </a:fontRef>
            </p:style>
          </p:cxnSp>
          <p:pic>
            <p:nvPicPr>
              <p:cNvPr id="17" name="Picture 16" descr="A light bulb with a silver cap&#10;&#10;Description automatically generated">
                <a:extLst>
                  <a:ext uri="{FF2B5EF4-FFF2-40B4-BE49-F238E27FC236}">
                    <a16:creationId xmlns:a16="http://schemas.microsoft.com/office/drawing/2014/main" id="{45CCA183-CA4B-AD2F-140F-73E03B2829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97510" y="1017478"/>
                <a:ext cx="1887489" cy="2634678"/>
              </a:xfrm>
              <a:prstGeom prst="rect">
                <a:avLst/>
              </a:prstGeom>
            </p:spPr>
          </p:pic>
          <p:sp>
            <p:nvSpPr>
              <p:cNvPr id="21" name="Rectangle 20">
                <a:extLst>
                  <a:ext uri="{FF2B5EF4-FFF2-40B4-BE49-F238E27FC236}">
                    <a16:creationId xmlns:a16="http://schemas.microsoft.com/office/drawing/2014/main" id="{C0E9D9E5-6F51-9DF3-9D04-215E3B55A4C9}"/>
                  </a:ext>
                </a:extLst>
              </p:cNvPr>
              <p:cNvSpPr/>
              <p:nvPr/>
            </p:nvSpPr>
            <p:spPr>
              <a:xfrm>
                <a:off x="9178096" y="2436336"/>
                <a:ext cx="1307265" cy="923330"/>
              </a:xfrm>
              <a:prstGeom prst="rect">
                <a:avLst/>
              </a:prstGeom>
            </p:spPr>
            <p:txBody>
              <a:bodyPr wrap="square">
                <a:spAutoFit/>
              </a:bodyPr>
              <a:lstStyle/>
              <a:p>
                <a:pPr algn="ctr"/>
                <a:r>
                  <a:rPr lang="sl-SI" sz="1200" b="1" dirty="0">
                    <a:solidFill>
                      <a:srgbClr val="3678BD"/>
                    </a:solidFill>
                  </a:rPr>
                  <a:t>ACER is hiring!</a:t>
                </a:r>
                <a:br>
                  <a:rPr lang="sl-SI" sz="1200" b="1" dirty="0">
                    <a:solidFill>
                      <a:srgbClr val="3678BD"/>
                    </a:solidFill>
                  </a:rPr>
                </a:br>
                <a:br>
                  <a:rPr lang="sl-SI" sz="500" b="1" dirty="0">
                    <a:solidFill>
                      <a:srgbClr val="3678BD"/>
                    </a:solidFill>
                  </a:rPr>
                </a:br>
                <a:r>
                  <a:rPr lang="sl-SI" sz="1200" b="1" dirty="0">
                    <a:solidFill>
                      <a:srgbClr val="3678BD"/>
                    </a:solidFill>
                  </a:rPr>
                  <a:t>Visit our</a:t>
                </a:r>
                <a:br>
                  <a:rPr lang="sl-SI" sz="1200" b="1" dirty="0">
                    <a:solidFill>
                      <a:srgbClr val="3678BD"/>
                    </a:solidFill>
                  </a:rPr>
                </a:br>
                <a:r>
                  <a:rPr lang="sl-SI" sz="1200" b="1" dirty="0">
                    <a:solidFill>
                      <a:srgbClr val="3678BD"/>
                    </a:solidFill>
                  </a:rPr>
                  <a:t>vacancies page.</a:t>
                </a:r>
                <a:endParaRPr lang="en-GB" sz="1200" b="1" dirty="0">
                  <a:solidFill>
                    <a:srgbClr val="3678BD"/>
                  </a:solidFill>
                </a:endParaRPr>
              </a:p>
            </p:txBody>
          </p:sp>
        </p:grpSp>
        <p:sp>
          <p:nvSpPr>
            <p:cNvPr id="14" name="Rectangle 13">
              <a:hlinkClick r:id="rId13"/>
              <a:extLst>
                <a:ext uri="{FF2B5EF4-FFF2-40B4-BE49-F238E27FC236}">
                  <a16:creationId xmlns:a16="http://schemas.microsoft.com/office/drawing/2014/main" id="{5A6A5C22-78B5-4619-73E4-C4E79512D34A}"/>
                </a:ext>
              </a:extLst>
            </p:cNvPr>
            <p:cNvSpPr/>
            <p:nvPr/>
          </p:nvSpPr>
          <p:spPr>
            <a:xfrm>
              <a:off x="7699684" y="-5809"/>
              <a:ext cx="4048125" cy="4129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5" name="Rectangle 24">
            <a:hlinkClick r:id="rId13"/>
            <a:extLst>
              <a:ext uri="{FF2B5EF4-FFF2-40B4-BE49-F238E27FC236}">
                <a16:creationId xmlns:a16="http://schemas.microsoft.com/office/drawing/2014/main" id="{6EB01A4E-1E75-F066-F01C-3348107FABC3}"/>
              </a:ext>
            </a:extLst>
          </p:cNvPr>
          <p:cNvSpPr/>
          <p:nvPr userDrawn="1"/>
        </p:nvSpPr>
        <p:spPr>
          <a:xfrm>
            <a:off x="7957390" y="-1953"/>
            <a:ext cx="4216400" cy="4702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38843530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4"/>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5"/>
          <a:stretch>
            <a:fillRect/>
          </a:stretch>
        </p:blipFill>
        <p:spPr>
          <a:xfrm>
            <a:off x="8781798" y="5932671"/>
            <a:ext cx="155038" cy="158526"/>
          </a:xfrm>
          <a:prstGeom prst="rect">
            <a:avLst/>
          </a:prstGeom>
        </p:spPr>
      </p:pic>
      <p:sp>
        <p:nvSpPr>
          <p:cNvPr id="18" name="Rectangle 17">
            <a:hlinkClick r:id="rId6"/>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7"/>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sp>
        <p:nvSpPr>
          <p:cNvPr id="22" name="Rectangle 21">
            <a:hlinkClick r:id="rId9"/>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0"/>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63665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userDrawn="1"/>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userDrawn="1"/>
        </p:nvPicPr>
        <p:blipFill>
          <a:blip r:embed="rId2"/>
          <a:stretch>
            <a:fillRect/>
          </a:stretch>
        </p:blipFill>
        <p:spPr>
          <a:xfrm>
            <a:off x="0" y="4698000"/>
            <a:ext cx="4411916" cy="2160000"/>
          </a:xfrm>
          <a:prstGeom prst="rect">
            <a:avLst/>
          </a:prstGeom>
        </p:spPr>
      </p:pic>
      <p:sp>
        <p:nvSpPr>
          <p:cNvPr id="15" name="Title 1">
            <a:extLst>
              <a:ext uri="{FF2B5EF4-FFF2-40B4-BE49-F238E27FC236}">
                <a16:creationId xmlns:a16="http://schemas.microsoft.com/office/drawing/2014/main" id="{31CC2A2B-06F1-9C48-A629-7933E41A0098}"/>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B12CBEB-0DAC-8F4B-9A0A-2BFD123ED617}"/>
              </a:ext>
            </a:extLst>
          </p:cNvPr>
          <p:cNvCxnSpPr/>
          <p:nvPr userDrawn="1"/>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8885DA4-0882-6640-9254-F39276BB7056}"/>
              </a:ext>
            </a:extLst>
          </p:cNvPr>
          <p:cNvGrpSpPr/>
          <p:nvPr userDrawn="1"/>
        </p:nvGrpSpPr>
        <p:grpSpPr>
          <a:xfrm>
            <a:off x="5993437" y="5800726"/>
            <a:ext cx="2563387" cy="529025"/>
            <a:chOff x="6806479" y="5800726"/>
            <a:chExt cx="2563387" cy="529025"/>
          </a:xfrm>
        </p:grpSpPr>
        <p:sp>
          <p:nvSpPr>
            <p:cNvPr id="14" name="Title 1">
              <a:extLst>
                <a:ext uri="{FF2B5EF4-FFF2-40B4-BE49-F238E27FC236}">
                  <a16:creationId xmlns:a16="http://schemas.microsoft.com/office/drawing/2014/main" id="{001696BD-2EC4-194B-A7B8-62A129E01F63}"/>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6AEEF0F-3AEB-C345-8CAB-7C7FCCF315B8}"/>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23" name="Picture 22">
              <a:extLst>
                <a:ext uri="{FF2B5EF4-FFF2-40B4-BE49-F238E27FC236}">
                  <a16:creationId xmlns:a16="http://schemas.microsoft.com/office/drawing/2014/main" id="{DCA2645C-0119-3745-BB46-C257A4A0C892}"/>
                </a:ext>
              </a:extLst>
            </p:cNvPr>
            <p:cNvPicPr>
              <a:picLocks noChangeAspect="1"/>
            </p:cNvPicPr>
            <p:nvPr userDrawn="1"/>
          </p:nvPicPr>
          <p:blipFill>
            <a:blip r:embed="rId4"/>
            <a:stretch>
              <a:fillRect/>
            </a:stretch>
          </p:blipFill>
          <p:spPr>
            <a:xfrm>
              <a:off x="6806479" y="6149751"/>
              <a:ext cx="180000" cy="180000"/>
            </a:xfrm>
            <a:prstGeom prst="rect">
              <a:avLst/>
            </a:prstGeom>
          </p:spPr>
        </p:pic>
      </p:grpSp>
      <p:pic>
        <p:nvPicPr>
          <p:cNvPr id="36" name="Picture 35" descr="A blue x on a black background&#10;&#10;Description automatically generated">
            <a:extLst>
              <a:ext uri="{FF2B5EF4-FFF2-40B4-BE49-F238E27FC236}">
                <a16:creationId xmlns:a16="http://schemas.microsoft.com/office/drawing/2014/main" id="{9966479A-A9CC-2211-6CE6-9DC3428213BA}"/>
              </a:ext>
            </a:extLst>
          </p:cNvPr>
          <p:cNvPicPr>
            <a:picLocks noChangeAspect="1"/>
          </p:cNvPicPr>
          <p:nvPr userDrawn="1"/>
        </p:nvPicPr>
        <p:blipFill>
          <a:blip r:embed="rId5"/>
          <a:stretch>
            <a:fillRect/>
          </a:stretch>
        </p:blipFill>
        <p:spPr>
          <a:xfrm>
            <a:off x="8781798" y="5932671"/>
            <a:ext cx="155038" cy="158526"/>
          </a:xfrm>
          <a:prstGeom prst="rect">
            <a:avLst/>
          </a:prstGeom>
        </p:spPr>
      </p:pic>
      <p:sp>
        <p:nvSpPr>
          <p:cNvPr id="37" name="Rectangle 36">
            <a:hlinkClick r:id="rId6"/>
            <a:extLst>
              <a:ext uri="{FF2B5EF4-FFF2-40B4-BE49-F238E27FC236}">
                <a16:creationId xmlns:a16="http://schemas.microsoft.com/office/drawing/2014/main" id="{92BB9A27-A91C-D47A-4547-95F98099B144}"/>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7"/>
            <a:extLst>
              <a:ext uri="{FF2B5EF4-FFF2-40B4-BE49-F238E27FC236}">
                <a16:creationId xmlns:a16="http://schemas.microsoft.com/office/drawing/2014/main" id="{5B81A450-0531-5133-21AD-57109FEE8FAF}"/>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Icon&#10;&#10;Description automatically generated">
            <a:extLst>
              <a:ext uri="{FF2B5EF4-FFF2-40B4-BE49-F238E27FC236}">
                <a16:creationId xmlns:a16="http://schemas.microsoft.com/office/drawing/2014/main" id="{62395AA7-39B4-610C-D531-619C75175BC3}"/>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sp>
        <p:nvSpPr>
          <p:cNvPr id="42" name="Rectangle 41">
            <a:hlinkClick r:id="rId9"/>
            <a:extLst>
              <a:ext uri="{FF2B5EF4-FFF2-40B4-BE49-F238E27FC236}">
                <a16:creationId xmlns:a16="http://schemas.microsoft.com/office/drawing/2014/main" id="{7A8A3D78-B013-C17E-FDC2-3F5A94828EE8}"/>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10"/>
            <a:extLst>
              <a:ext uri="{FF2B5EF4-FFF2-40B4-BE49-F238E27FC236}">
                <a16:creationId xmlns:a16="http://schemas.microsoft.com/office/drawing/2014/main" id="{2E8A56FA-7FF1-5669-1827-A958CE62CD8E}"/>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298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32421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230630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1189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585238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76137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4"/>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Arial" panose="020B0604020202020204" pitchFamily="34" charset="0"/>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Autofit/>
          </a:bodyPr>
          <a:lstStyle/>
          <a:p>
            <a:r>
              <a:rPr lang="en-GB" dirty="0"/>
              <a:t>Slide title</a:t>
            </a:r>
            <a:endParaRPr lang="en-US" dirty="0"/>
          </a:p>
        </p:txBody>
      </p:sp>
      <p:sp>
        <p:nvSpPr>
          <p:cNvPr id="3" name="Text Placeholder 2"/>
          <p:cNvSpPr>
            <a:spLocks noGrp="1"/>
          </p:cNvSpPr>
          <p:nvPr>
            <p:ph type="body" idx="1"/>
          </p:nvPr>
        </p:nvSpPr>
        <p:spPr>
          <a:xfrm>
            <a:off x="700984" y="1423384"/>
            <a:ext cx="10795016" cy="4490051"/>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7"/>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7"/>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9" r:id="rId9"/>
    <p:sldLayoutId id="2147483690" r:id="rId10"/>
    <p:sldLayoutId id="2147483691" r:id="rId11"/>
    <p:sldLayoutId id="2147483692" r:id="rId12"/>
    <p:sldLayoutId id="2147483693" r:id="rId13"/>
    <p:sldLayoutId id="2147483694" r:id="rId14"/>
    <p:sldLayoutId id="2147483695" r:id="rId15"/>
    <p:sldLayoutId id="2147483728" r:id="rId16"/>
    <p:sldLayoutId id="2147483696" r:id="rId17"/>
    <p:sldLayoutId id="2147483698" r:id="rId18"/>
    <p:sldLayoutId id="2147483697" r:id="rId19"/>
    <p:sldLayoutId id="2147483661" r:id="rId20"/>
    <p:sldLayoutId id="2147483678" r:id="rId21"/>
    <p:sldLayoutId id="2147483675" r:id="rId22"/>
    <p:sldLayoutId id="2147483673" r:id="rId23"/>
    <p:sldLayoutId id="2147483677" r:id="rId24"/>
    <p:sldLayoutId id="2147483679" r:id="rId25"/>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160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840" userDrawn="1">
          <p15:clr>
            <a:srgbClr val="F26B43"/>
          </p15:clr>
        </p15:guide>
        <p15:guide id="3" pos="7242" userDrawn="1">
          <p15:clr>
            <a:srgbClr val="F26B43"/>
          </p15:clr>
        </p15:guide>
        <p15:guide id="4" pos="438" userDrawn="1">
          <p15:clr>
            <a:srgbClr val="F26B43"/>
          </p15:clr>
        </p15:guide>
        <p15:guide id="5" pos="4883" userDrawn="1">
          <p15:clr>
            <a:srgbClr val="F26B43"/>
          </p15:clr>
        </p15:guide>
        <p15:guide id="6" pos="2797" userDrawn="1">
          <p15:clr>
            <a:srgbClr val="F26B43"/>
          </p15:clr>
        </p15:guide>
        <p15:guide id="7" orient="horz" pos="2273" userDrawn="1">
          <p15:clr>
            <a:srgbClr val="F26B43"/>
          </p15:clr>
        </p15:guide>
        <p15:guide id="8"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EU_ACER" TargetMode="External"/><Relationship Id="rId2" Type="http://schemas.openxmlformats.org/officeDocument/2006/relationships/hyperlink" Target="https://www.acer.europa.eu/" TargetMode="External"/><Relationship Id="rId1" Type="http://schemas.openxmlformats.org/officeDocument/2006/relationships/slideLayout" Target="../slideLayouts/slideLayout19.xml"/><Relationship Id="rId5" Type="http://schemas.openxmlformats.org/officeDocument/2006/relationships/hyperlink" Target="mailto:info@acer.europa.eu" TargetMode="External"/><Relationship Id="rId4" Type="http://schemas.openxmlformats.org/officeDocument/2006/relationships/hyperlink" Target="https://si.linkedin.com/company/eu-acer"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jao.eu/news/capacity-curtailment-fi-ee-border-delivery-period-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BCA3-5969-DF4E-AF39-3729697A935B}"/>
              </a:ext>
            </a:extLst>
          </p:cNvPr>
          <p:cNvSpPr>
            <a:spLocks noGrp="1"/>
          </p:cNvSpPr>
          <p:nvPr>
            <p:ph type="ctrTitle"/>
          </p:nvPr>
        </p:nvSpPr>
        <p:spPr/>
        <p:txBody>
          <a:bodyPr/>
          <a:lstStyle/>
          <a:p>
            <a:r>
              <a:rPr lang="en-GB" dirty="0"/>
              <a:t>ACER Opinion on </a:t>
            </a:r>
            <a:br>
              <a:rPr lang="en-GB" dirty="0"/>
            </a:br>
            <a:r>
              <a:rPr lang="en-GB" dirty="0"/>
              <a:t>force majeure for </a:t>
            </a:r>
            <a:br>
              <a:rPr lang="en-GB" dirty="0"/>
            </a:br>
            <a:r>
              <a:rPr lang="en-GB" dirty="0"/>
              <a:t>FI-EE LTTRs</a:t>
            </a:r>
            <a:endParaRPr lang="en-SI" dirty="0"/>
          </a:p>
        </p:txBody>
      </p:sp>
      <p:sp>
        <p:nvSpPr>
          <p:cNvPr id="3" name="Subtitle 2">
            <a:extLst>
              <a:ext uri="{FF2B5EF4-FFF2-40B4-BE49-F238E27FC236}">
                <a16:creationId xmlns:a16="http://schemas.microsoft.com/office/drawing/2014/main" id="{780C908D-F87D-6E45-97E2-03C0CD728E5A}"/>
              </a:ext>
            </a:extLst>
          </p:cNvPr>
          <p:cNvSpPr>
            <a:spLocks noGrp="1"/>
          </p:cNvSpPr>
          <p:nvPr>
            <p:ph type="subTitle" idx="1"/>
          </p:nvPr>
        </p:nvSpPr>
        <p:spPr>
          <a:xfrm>
            <a:off x="5114930" y="4234934"/>
            <a:ext cx="6449470" cy="1709400"/>
          </a:xfrm>
        </p:spPr>
        <p:txBody>
          <a:bodyPr/>
          <a:lstStyle/>
          <a:p>
            <a:pPr marL="0" indent="0">
              <a:buNone/>
            </a:pPr>
            <a:r>
              <a:rPr lang="en-GB" dirty="0"/>
              <a:t>Call with ECA+EV</a:t>
            </a:r>
          </a:p>
          <a:p>
            <a:pPr marL="0" indent="0">
              <a:buNone/>
            </a:pPr>
            <a:r>
              <a:rPr lang="en-GB" dirty="0"/>
              <a:t>17/02/2024</a:t>
            </a:r>
            <a:endParaRPr lang="en-US" dirty="0"/>
          </a:p>
        </p:txBody>
      </p:sp>
      <p:sp>
        <p:nvSpPr>
          <p:cNvPr id="4" name="Subtitle 2">
            <a:extLst>
              <a:ext uri="{FF2B5EF4-FFF2-40B4-BE49-F238E27FC236}">
                <a16:creationId xmlns:a16="http://schemas.microsoft.com/office/drawing/2014/main" id="{6F1B4812-6732-034B-BCE9-5F2E8A282190}"/>
              </a:ext>
            </a:extLst>
          </p:cNvPr>
          <p:cNvSpPr txBox="1">
            <a:spLocks/>
          </p:cNvSpPr>
          <p:nvPr/>
        </p:nvSpPr>
        <p:spPr>
          <a:xfrm>
            <a:off x="5114930" y="5738707"/>
            <a:ext cx="6449470" cy="3902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Wingdings" pitchFamily="2" charset="2"/>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tx2"/>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tx2"/>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tx1"/>
              </a:buClr>
              <a:buFont typeface="System Font Regular"/>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Confidential</a:t>
            </a:r>
          </a:p>
        </p:txBody>
      </p:sp>
    </p:spTree>
    <p:extLst>
      <p:ext uri="{BB962C8B-B14F-4D97-AF65-F5344CB8AC3E}">
        <p14:creationId xmlns:p14="http://schemas.microsoft.com/office/powerpoint/2010/main" val="353881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F364-5B25-611B-6E37-2C8B77007EBE}"/>
              </a:ext>
            </a:extLst>
          </p:cNvPr>
          <p:cNvSpPr>
            <a:spLocks noGrp="1"/>
          </p:cNvSpPr>
          <p:nvPr>
            <p:ph type="title"/>
          </p:nvPr>
        </p:nvSpPr>
        <p:spPr/>
        <p:txBody>
          <a:bodyPr/>
          <a:lstStyle/>
          <a:p>
            <a:r>
              <a:rPr lang="en-GB" dirty="0"/>
              <a:t>Financial impact of event from allocated LTTRs </a:t>
            </a:r>
          </a:p>
        </p:txBody>
      </p:sp>
      <p:sp>
        <p:nvSpPr>
          <p:cNvPr id="3" name="Slide Number Placeholder 2">
            <a:extLst>
              <a:ext uri="{FF2B5EF4-FFF2-40B4-BE49-F238E27FC236}">
                <a16:creationId xmlns:a16="http://schemas.microsoft.com/office/drawing/2014/main" id="{55B0F822-91DB-9328-B57A-DD5157F1CA44}"/>
              </a:ext>
            </a:extLst>
          </p:cNvPr>
          <p:cNvSpPr>
            <a:spLocks noGrp="1"/>
          </p:cNvSpPr>
          <p:nvPr>
            <p:ph type="sldNum" sz="quarter" idx="12"/>
          </p:nvPr>
        </p:nvSpPr>
        <p:spPr/>
        <p:txBody>
          <a:bodyPr/>
          <a:lstStyle/>
          <a:p>
            <a:fld id="{68E16D21-2873-7F4D-BC1C-4DCC7B7156B8}" type="slidenum">
              <a:rPr lang="en-SI" smtClean="0"/>
              <a:t>10</a:t>
            </a:fld>
            <a:endParaRPr lang="en-SI"/>
          </a:p>
        </p:txBody>
      </p:sp>
      <p:sp>
        <p:nvSpPr>
          <p:cNvPr id="4" name="Text Placeholder 3">
            <a:extLst>
              <a:ext uri="{FF2B5EF4-FFF2-40B4-BE49-F238E27FC236}">
                <a16:creationId xmlns:a16="http://schemas.microsoft.com/office/drawing/2014/main" id="{B542019C-5E70-46A1-A3D3-93C6D400E582}"/>
              </a:ext>
            </a:extLst>
          </p:cNvPr>
          <p:cNvSpPr>
            <a:spLocks noGrp="1"/>
          </p:cNvSpPr>
          <p:nvPr>
            <p:ph type="body" sz="quarter" idx="13"/>
          </p:nvPr>
        </p:nvSpPr>
        <p:spPr/>
        <p:txBody>
          <a:bodyPr/>
          <a:lstStyle/>
          <a:p>
            <a:r>
              <a:rPr lang="en-GB" dirty="0"/>
              <a:t>Ex-post assessment: </a:t>
            </a:r>
            <a:r>
              <a:rPr lang="en-GB" sz="1600" dirty="0">
                <a:solidFill>
                  <a:srgbClr val="FF0000"/>
                </a:solidFill>
              </a:rPr>
              <a:t>(no ex-ante certainty possible) </a:t>
            </a:r>
            <a:r>
              <a:rPr lang="en-GB" sz="1600" b="1" i="1" dirty="0">
                <a:solidFill>
                  <a:srgbClr val="FF0000"/>
                </a:solidFill>
              </a:rPr>
              <a:t>Not to be assessed in ACER’s formal opinion</a:t>
            </a:r>
          </a:p>
          <a:p>
            <a:endParaRPr lang="en-GB" sz="1600" dirty="0">
              <a:solidFill>
                <a:srgbClr val="FF0000"/>
              </a:solidFill>
            </a:endParaRPr>
          </a:p>
          <a:p>
            <a:endParaRPr lang="en-GB" sz="1600" dirty="0"/>
          </a:p>
          <a:p>
            <a:pPr lvl="1"/>
            <a:endParaRPr lang="en-GB" dirty="0"/>
          </a:p>
          <a:p>
            <a:pPr lvl="1"/>
            <a:endParaRPr lang="en-GB" dirty="0"/>
          </a:p>
        </p:txBody>
      </p:sp>
      <p:sp>
        <p:nvSpPr>
          <p:cNvPr id="5" name="Text Placeholder 4">
            <a:extLst>
              <a:ext uri="{FF2B5EF4-FFF2-40B4-BE49-F238E27FC236}">
                <a16:creationId xmlns:a16="http://schemas.microsoft.com/office/drawing/2014/main" id="{4D965639-2459-6CE6-9471-541BB9A287D8}"/>
              </a:ext>
            </a:extLst>
          </p:cNvPr>
          <p:cNvSpPr>
            <a:spLocks noGrp="1"/>
          </p:cNvSpPr>
          <p:nvPr>
            <p:ph type="body" sz="quarter" idx="14"/>
          </p:nvPr>
        </p:nvSpPr>
        <p:spPr/>
        <p:txBody>
          <a:bodyPr/>
          <a:lstStyle/>
          <a:p>
            <a:r>
              <a:rPr lang="en-GB" dirty="0"/>
              <a:t>*Counted including 25/12/2024</a:t>
            </a:r>
          </a:p>
          <a:p>
            <a:r>
              <a:rPr lang="en-GB" dirty="0"/>
              <a:t>** potential because the loss only applies if no force majeure is used; a simulated scenario with a high average spread of 200€ would have implied a loss of 23 mill per TSO</a:t>
            </a:r>
          </a:p>
        </p:txBody>
      </p:sp>
      <p:graphicFrame>
        <p:nvGraphicFramePr>
          <p:cNvPr id="6" name="Table 5">
            <a:extLst>
              <a:ext uri="{FF2B5EF4-FFF2-40B4-BE49-F238E27FC236}">
                <a16:creationId xmlns:a16="http://schemas.microsoft.com/office/drawing/2014/main" id="{5B7DF66E-20C1-8AF5-5B6B-71EB3ACCFB7A}"/>
              </a:ext>
            </a:extLst>
          </p:cNvPr>
          <p:cNvGraphicFramePr>
            <a:graphicFrameLocks noGrp="1"/>
          </p:cNvGraphicFramePr>
          <p:nvPr>
            <p:extLst>
              <p:ext uri="{D42A27DB-BD31-4B8C-83A1-F6EECF244321}">
                <p14:modId xmlns:p14="http://schemas.microsoft.com/office/powerpoint/2010/main" val="2741130271"/>
              </p:ext>
            </p:extLst>
          </p:nvPr>
        </p:nvGraphicFramePr>
        <p:xfrm>
          <a:off x="689850" y="2026778"/>
          <a:ext cx="10800000" cy="1381760"/>
        </p:xfrm>
        <a:graphic>
          <a:graphicData uri="http://schemas.openxmlformats.org/drawingml/2006/table">
            <a:tbl>
              <a:tblPr firstRow="1" bandRow="1">
                <a:tableStyleId>{6E25E649-3F16-4E02-A733-19D2CDBF48F0}</a:tableStyleId>
              </a:tblPr>
              <a:tblGrid>
                <a:gridCol w="1800000">
                  <a:extLst>
                    <a:ext uri="{9D8B030D-6E8A-4147-A177-3AD203B41FA5}">
                      <a16:colId xmlns:a16="http://schemas.microsoft.com/office/drawing/2014/main" val="2060512300"/>
                    </a:ext>
                  </a:extLst>
                </a:gridCol>
                <a:gridCol w="1800000">
                  <a:extLst>
                    <a:ext uri="{9D8B030D-6E8A-4147-A177-3AD203B41FA5}">
                      <a16:colId xmlns:a16="http://schemas.microsoft.com/office/drawing/2014/main" val="3267264109"/>
                    </a:ext>
                  </a:extLst>
                </a:gridCol>
                <a:gridCol w="1800000">
                  <a:extLst>
                    <a:ext uri="{9D8B030D-6E8A-4147-A177-3AD203B41FA5}">
                      <a16:colId xmlns:a16="http://schemas.microsoft.com/office/drawing/2014/main" val="3302358231"/>
                    </a:ext>
                  </a:extLst>
                </a:gridCol>
                <a:gridCol w="1800000">
                  <a:extLst>
                    <a:ext uri="{9D8B030D-6E8A-4147-A177-3AD203B41FA5}">
                      <a16:colId xmlns:a16="http://schemas.microsoft.com/office/drawing/2014/main" val="1874043589"/>
                    </a:ext>
                  </a:extLst>
                </a:gridCol>
                <a:gridCol w="1800000">
                  <a:extLst>
                    <a:ext uri="{9D8B030D-6E8A-4147-A177-3AD203B41FA5}">
                      <a16:colId xmlns:a16="http://schemas.microsoft.com/office/drawing/2014/main" val="2166382537"/>
                    </a:ext>
                  </a:extLst>
                </a:gridCol>
                <a:gridCol w="1800000">
                  <a:extLst>
                    <a:ext uri="{9D8B030D-6E8A-4147-A177-3AD203B41FA5}">
                      <a16:colId xmlns:a16="http://schemas.microsoft.com/office/drawing/2014/main" val="1076537337"/>
                    </a:ext>
                  </a:extLst>
                </a:gridCol>
              </a:tblGrid>
              <a:tr h="370840">
                <a:tc>
                  <a:txBody>
                    <a:bodyPr/>
                    <a:lstStyle/>
                    <a:p>
                      <a:r>
                        <a:rPr lang="en-GB" dirty="0"/>
                        <a:t>Month</a:t>
                      </a:r>
                    </a:p>
                  </a:txBody>
                  <a:tcPr/>
                </a:tc>
                <a:tc>
                  <a:txBody>
                    <a:bodyPr/>
                    <a:lstStyle/>
                    <a:p>
                      <a:r>
                        <a:rPr lang="en-GB" dirty="0"/>
                        <a:t>outage hours</a:t>
                      </a:r>
                    </a:p>
                  </a:txBody>
                  <a:tcPr/>
                </a:tc>
                <a:tc>
                  <a:txBody>
                    <a:bodyPr/>
                    <a:lstStyle/>
                    <a:p>
                      <a:r>
                        <a:rPr lang="en-GB" dirty="0"/>
                        <a:t>CZCA affected by outage</a:t>
                      </a:r>
                    </a:p>
                  </a:txBody>
                  <a:tcPr/>
                </a:tc>
                <a:tc>
                  <a:txBody>
                    <a:bodyPr/>
                    <a:lstStyle/>
                    <a:p>
                      <a:r>
                        <a:rPr lang="en-GB" dirty="0"/>
                        <a:t>Average auction price</a:t>
                      </a:r>
                    </a:p>
                  </a:txBody>
                  <a:tcPr/>
                </a:tc>
                <a:tc>
                  <a:txBody>
                    <a:bodyPr/>
                    <a:lstStyle/>
                    <a:p>
                      <a:r>
                        <a:rPr lang="en-GB" dirty="0"/>
                        <a:t>Av DA spread during outage</a:t>
                      </a:r>
                    </a:p>
                  </a:txBody>
                  <a:tcPr/>
                </a:tc>
                <a:tc>
                  <a:txBody>
                    <a:bodyPr/>
                    <a:lstStyle/>
                    <a:p>
                      <a:r>
                        <a:rPr lang="en-GB" dirty="0"/>
                        <a:t>TSOs’ loss (mill €)</a:t>
                      </a:r>
                    </a:p>
                  </a:txBody>
                  <a:tcPr/>
                </a:tc>
                <a:extLst>
                  <a:ext uri="{0D108BD9-81ED-4DB2-BD59-A6C34878D82A}">
                    <a16:rowId xmlns:a16="http://schemas.microsoft.com/office/drawing/2014/main" val="469270746"/>
                  </a:ext>
                </a:extLst>
              </a:tr>
              <a:tr h="370840">
                <a:tc>
                  <a:txBody>
                    <a:bodyPr/>
                    <a:lstStyle/>
                    <a:p>
                      <a:r>
                        <a:rPr lang="en-GB" dirty="0"/>
                        <a:t>Dec-24</a:t>
                      </a:r>
                    </a:p>
                  </a:txBody>
                  <a:tcPr/>
                </a:tc>
                <a:tc>
                  <a:txBody>
                    <a:bodyPr/>
                    <a:lstStyle/>
                    <a:p>
                      <a:r>
                        <a:rPr lang="en-GB" dirty="0"/>
                        <a:t>168* h</a:t>
                      </a:r>
                    </a:p>
                  </a:txBody>
                  <a:tcPr/>
                </a:tc>
                <a:tc>
                  <a:txBody>
                    <a:bodyPr/>
                    <a:lstStyle/>
                    <a:p>
                      <a:r>
                        <a:rPr lang="en-GB" dirty="0"/>
                        <a:t>292 MW</a:t>
                      </a:r>
                    </a:p>
                  </a:txBody>
                  <a:tcPr/>
                </a:tc>
                <a:tc>
                  <a:txBody>
                    <a:bodyPr/>
                    <a:lstStyle/>
                    <a:p>
                      <a:r>
                        <a:rPr lang="en-GB" dirty="0"/>
                        <a:t>30.58 €/MWh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61.95 €/MWh</a:t>
                      </a:r>
                    </a:p>
                  </a:txBody>
                  <a:tcPr/>
                </a:tc>
                <a:tc>
                  <a:txBody>
                    <a:bodyPr/>
                    <a:lstStyle/>
                    <a:p>
                      <a:r>
                        <a:rPr lang="en-GB" dirty="0"/>
                        <a:t>1.54 mill €</a:t>
                      </a:r>
                    </a:p>
                  </a:txBody>
                  <a:tcPr/>
                </a:tc>
                <a:extLst>
                  <a:ext uri="{0D108BD9-81ED-4DB2-BD59-A6C34878D82A}">
                    <a16:rowId xmlns:a16="http://schemas.microsoft.com/office/drawing/2014/main" val="4085002573"/>
                  </a:ext>
                </a:extLst>
              </a:tr>
              <a:tr h="370840">
                <a:tc>
                  <a:txBody>
                    <a:bodyPr/>
                    <a:lstStyle/>
                    <a:p>
                      <a:r>
                        <a:rPr lang="en-GB" dirty="0"/>
                        <a:t>Jan-25</a:t>
                      </a:r>
                    </a:p>
                  </a:txBody>
                  <a:tcPr/>
                </a:tc>
                <a:tc>
                  <a:txBody>
                    <a:bodyPr/>
                    <a:lstStyle/>
                    <a:p>
                      <a:r>
                        <a:rPr lang="en-GB" dirty="0"/>
                        <a:t>744 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292 MW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25.28 €/MWh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39.42 €/MWh</a:t>
                      </a:r>
                    </a:p>
                  </a:txBody>
                  <a:tcPr/>
                </a:tc>
                <a:tc>
                  <a:txBody>
                    <a:bodyPr/>
                    <a:lstStyle/>
                    <a:p>
                      <a:r>
                        <a:rPr lang="en-GB" dirty="0"/>
                        <a:t>3.07 mill €</a:t>
                      </a:r>
                    </a:p>
                  </a:txBody>
                  <a:tcPr/>
                </a:tc>
                <a:extLst>
                  <a:ext uri="{0D108BD9-81ED-4DB2-BD59-A6C34878D82A}">
                    <a16:rowId xmlns:a16="http://schemas.microsoft.com/office/drawing/2014/main" val="1727324239"/>
                  </a:ext>
                </a:extLst>
              </a:tr>
            </a:tbl>
          </a:graphicData>
        </a:graphic>
      </p:graphicFrame>
      <p:graphicFrame>
        <p:nvGraphicFramePr>
          <p:cNvPr id="7" name="Table 6">
            <a:extLst>
              <a:ext uri="{FF2B5EF4-FFF2-40B4-BE49-F238E27FC236}">
                <a16:creationId xmlns:a16="http://schemas.microsoft.com/office/drawing/2014/main" id="{382FA63E-EF33-F9FA-7F15-20823E562326}"/>
              </a:ext>
            </a:extLst>
          </p:cNvPr>
          <p:cNvGraphicFramePr>
            <a:graphicFrameLocks noGrp="1"/>
          </p:cNvGraphicFramePr>
          <p:nvPr>
            <p:extLst>
              <p:ext uri="{D42A27DB-BD31-4B8C-83A1-F6EECF244321}">
                <p14:modId xmlns:p14="http://schemas.microsoft.com/office/powerpoint/2010/main" val="482255796"/>
              </p:ext>
            </p:extLst>
          </p:nvPr>
        </p:nvGraphicFramePr>
        <p:xfrm>
          <a:off x="1117600" y="3558671"/>
          <a:ext cx="9849233" cy="2595880"/>
        </p:xfrm>
        <a:graphic>
          <a:graphicData uri="http://schemas.openxmlformats.org/drawingml/2006/table">
            <a:tbl>
              <a:tblPr firstRow="1" bandRow="1">
                <a:tableStyleId>{6E25E649-3F16-4E02-A733-19D2CDBF48F0}</a:tableStyleId>
              </a:tblPr>
              <a:tblGrid>
                <a:gridCol w="5190505">
                  <a:extLst>
                    <a:ext uri="{9D8B030D-6E8A-4147-A177-3AD203B41FA5}">
                      <a16:colId xmlns:a16="http://schemas.microsoft.com/office/drawing/2014/main" val="2675070463"/>
                    </a:ext>
                  </a:extLst>
                </a:gridCol>
                <a:gridCol w="2373378">
                  <a:extLst>
                    <a:ext uri="{9D8B030D-6E8A-4147-A177-3AD203B41FA5}">
                      <a16:colId xmlns:a16="http://schemas.microsoft.com/office/drawing/2014/main" val="154578532"/>
                    </a:ext>
                  </a:extLst>
                </a:gridCol>
                <a:gridCol w="2285350">
                  <a:extLst>
                    <a:ext uri="{9D8B030D-6E8A-4147-A177-3AD203B41FA5}">
                      <a16:colId xmlns:a16="http://schemas.microsoft.com/office/drawing/2014/main" val="4020765020"/>
                    </a:ext>
                  </a:extLst>
                </a:gridCol>
              </a:tblGrid>
              <a:tr h="370840">
                <a:tc>
                  <a:txBody>
                    <a:bodyPr/>
                    <a:lstStyle/>
                    <a:p>
                      <a:endParaRPr lang="en-GB" dirty="0"/>
                    </a:p>
                  </a:txBody>
                  <a:tcPr/>
                </a:tc>
                <a:tc>
                  <a:txBody>
                    <a:bodyPr/>
                    <a:lstStyle/>
                    <a:p>
                      <a:pPr algn="r"/>
                      <a:r>
                        <a:rPr lang="en-GB" dirty="0" err="1"/>
                        <a:t>Fingrid</a:t>
                      </a:r>
                      <a:endParaRPr lang="en-GB" dirty="0"/>
                    </a:p>
                  </a:txBody>
                  <a:tcPr/>
                </a:tc>
                <a:tc>
                  <a:txBody>
                    <a:bodyPr/>
                    <a:lstStyle/>
                    <a:p>
                      <a:pPr algn="r"/>
                      <a:r>
                        <a:rPr lang="en-GB" dirty="0" err="1"/>
                        <a:t>Elering</a:t>
                      </a:r>
                      <a:endParaRPr lang="en-GB" dirty="0"/>
                    </a:p>
                  </a:txBody>
                  <a:tcPr/>
                </a:tc>
                <a:extLst>
                  <a:ext uri="{0D108BD9-81ED-4DB2-BD59-A6C34878D82A}">
                    <a16:rowId xmlns:a16="http://schemas.microsoft.com/office/drawing/2014/main" val="3260524024"/>
                  </a:ext>
                </a:extLst>
              </a:tr>
              <a:tr h="370840">
                <a:tc>
                  <a:txBody>
                    <a:bodyPr/>
                    <a:lstStyle/>
                    <a:p>
                      <a:r>
                        <a:rPr lang="en-GB" dirty="0"/>
                        <a:t>Potential** loss from LTTR position without DA CI</a:t>
                      </a:r>
                    </a:p>
                  </a:txBody>
                  <a:tcPr/>
                </a:tc>
                <a:tc>
                  <a:txBody>
                    <a:bodyPr/>
                    <a:lstStyle/>
                    <a:p>
                      <a:pPr algn="r"/>
                      <a:r>
                        <a:rPr lang="en-GB" dirty="0"/>
                        <a:t>2.3 mill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2.3 mill €</a:t>
                      </a:r>
                    </a:p>
                  </a:txBody>
                  <a:tcPr/>
                </a:tc>
                <a:extLst>
                  <a:ext uri="{0D108BD9-81ED-4DB2-BD59-A6C34878D82A}">
                    <a16:rowId xmlns:a16="http://schemas.microsoft.com/office/drawing/2014/main" val="1981187026"/>
                  </a:ext>
                </a:extLst>
              </a:tr>
              <a:tr h="370840">
                <a:tc>
                  <a:txBody>
                    <a:bodyPr/>
                    <a:lstStyle/>
                    <a:p>
                      <a:r>
                        <a:rPr lang="en-GB" dirty="0"/>
                        <a:t>Revenue 2023</a:t>
                      </a:r>
                    </a:p>
                  </a:txBody>
                  <a:tcPr/>
                </a:tc>
                <a:tc>
                  <a:txBody>
                    <a:bodyPr/>
                    <a:lstStyle/>
                    <a:p>
                      <a:pPr algn="r"/>
                      <a:r>
                        <a:rPr lang="en-GB" dirty="0"/>
                        <a:t>1193.2 mill €</a:t>
                      </a:r>
                    </a:p>
                  </a:txBody>
                  <a:tcPr/>
                </a:tc>
                <a:tc>
                  <a:txBody>
                    <a:bodyPr/>
                    <a:lstStyle/>
                    <a:p>
                      <a:pPr algn="r"/>
                      <a:r>
                        <a:rPr lang="en-GB" dirty="0"/>
                        <a:t>254.8 mill €</a:t>
                      </a:r>
                    </a:p>
                  </a:txBody>
                  <a:tcPr/>
                </a:tc>
                <a:extLst>
                  <a:ext uri="{0D108BD9-81ED-4DB2-BD59-A6C34878D82A}">
                    <a16:rowId xmlns:a16="http://schemas.microsoft.com/office/drawing/2014/main" val="1070569446"/>
                  </a:ext>
                </a:extLst>
              </a:tr>
              <a:tr h="370840">
                <a:tc>
                  <a:txBody>
                    <a:bodyPr/>
                    <a:lstStyle/>
                    <a:p>
                      <a:pPr algn="l" fontAlgn="b"/>
                      <a:r>
                        <a:rPr lang="en-GB" sz="1800" kern="1200" dirty="0">
                          <a:solidFill>
                            <a:schemeClr val="dk1"/>
                          </a:solidFill>
                          <a:latin typeface="+mn-lt"/>
                          <a:ea typeface="+mn-ea"/>
                          <a:cs typeface="+mn-cs"/>
                        </a:rPr>
                        <a:t> loss in % of revenue</a:t>
                      </a:r>
                    </a:p>
                  </a:txBody>
                  <a:tcPr marL="9525" marR="9525" marT="9525" marB="0" anchor="b"/>
                </a:tc>
                <a:tc>
                  <a:txBody>
                    <a:bodyPr/>
                    <a:lstStyle/>
                    <a:p>
                      <a:pPr algn="r" fontAlgn="b"/>
                      <a:r>
                        <a:rPr lang="en-GB" sz="1800" kern="1200" dirty="0">
                          <a:solidFill>
                            <a:schemeClr val="dk1"/>
                          </a:solidFill>
                          <a:latin typeface="+mn-lt"/>
                          <a:ea typeface="+mn-ea"/>
                          <a:cs typeface="+mn-cs"/>
                        </a:rPr>
                        <a:t>0.2%</a:t>
                      </a:r>
                    </a:p>
                  </a:txBody>
                  <a:tcPr marL="9525" marR="9525" marT="9525" marB="0" anchor="b"/>
                </a:tc>
                <a:tc>
                  <a:txBody>
                    <a:bodyPr/>
                    <a:lstStyle/>
                    <a:p>
                      <a:pPr algn="r" fontAlgn="b"/>
                      <a:r>
                        <a:rPr lang="en-GB" sz="1800" kern="1200" dirty="0">
                          <a:solidFill>
                            <a:schemeClr val="dk1"/>
                          </a:solidFill>
                          <a:latin typeface="+mn-lt"/>
                          <a:ea typeface="+mn-ea"/>
                          <a:cs typeface="+mn-cs"/>
                        </a:rPr>
                        <a:t>0.9%</a:t>
                      </a:r>
                    </a:p>
                  </a:txBody>
                  <a:tcPr marL="9525" marR="9525" marT="9525" marB="0" anchor="b"/>
                </a:tc>
                <a:extLst>
                  <a:ext uri="{0D108BD9-81ED-4DB2-BD59-A6C34878D82A}">
                    <a16:rowId xmlns:a16="http://schemas.microsoft.com/office/drawing/2014/main" val="3757927798"/>
                  </a:ext>
                </a:extLst>
              </a:tr>
              <a:tr h="370840">
                <a:tc>
                  <a:txBody>
                    <a:bodyPr/>
                    <a:lstStyle/>
                    <a:p>
                      <a:pPr algn="l" fontAlgn="b"/>
                      <a:r>
                        <a:rPr lang="en-GB" sz="1800" kern="1200" dirty="0">
                          <a:solidFill>
                            <a:schemeClr val="dk1"/>
                          </a:solidFill>
                          <a:latin typeface="+mn-lt"/>
                          <a:ea typeface="+mn-ea"/>
                          <a:cs typeface="+mn-cs"/>
                        </a:rPr>
                        <a:t> net profit 2023 </a:t>
                      </a:r>
                      <a:r>
                        <a:rPr lang="en-GB" sz="1400" i="1" kern="1200" dirty="0">
                          <a:solidFill>
                            <a:schemeClr val="dk1"/>
                          </a:solidFill>
                          <a:latin typeface="+mn-lt"/>
                          <a:ea typeface="+mn-ea"/>
                          <a:cs typeface="+mn-cs"/>
                        </a:rPr>
                        <a:t>(would it impact profits?)</a:t>
                      </a:r>
                      <a:endParaRPr lang="en-GB" sz="1800" i="1" kern="1200" dirty="0">
                        <a:solidFill>
                          <a:schemeClr val="dk1"/>
                        </a:solidFill>
                        <a:latin typeface="+mn-lt"/>
                        <a:ea typeface="+mn-ea"/>
                        <a:cs typeface="+mn-cs"/>
                      </a:endParaRPr>
                    </a:p>
                  </a:txBody>
                  <a:tcPr marL="9525" marR="9525" marT="9525" marB="0" anchor="b"/>
                </a:tc>
                <a:tc>
                  <a:txBody>
                    <a:bodyPr/>
                    <a:lstStyle/>
                    <a:p>
                      <a:pPr algn="r" fontAlgn="b"/>
                      <a:r>
                        <a:rPr lang="en-GB" sz="1800" kern="1200" dirty="0">
                          <a:solidFill>
                            <a:schemeClr val="dk1"/>
                          </a:solidFill>
                          <a:latin typeface="+mn-lt"/>
                          <a:ea typeface="+mn-ea"/>
                          <a:cs typeface="+mn-cs"/>
                        </a:rPr>
                        <a:t>     186.0 </a:t>
                      </a:r>
                      <a:r>
                        <a:rPr lang="en-GB" dirty="0"/>
                        <a:t>mill €</a:t>
                      </a:r>
                      <a:r>
                        <a:rPr lang="en-GB" sz="1800" kern="1200" dirty="0">
                          <a:solidFill>
                            <a:schemeClr val="dk1"/>
                          </a:solidFill>
                          <a:latin typeface="+mn-lt"/>
                          <a:ea typeface="+mn-ea"/>
                          <a:cs typeface="+mn-cs"/>
                        </a:rPr>
                        <a:t> </a:t>
                      </a:r>
                    </a:p>
                  </a:txBody>
                  <a:tcPr marL="9525" marR="9525" marT="9525" marB="0" anchor="b"/>
                </a:tc>
                <a:tc>
                  <a:txBody>
                    <a:bodyPr/>
                    <a:lstStyle/>
                    <a:p>
                      <a:pPr algn="r" fontAlgn="b"/>
                      <a:r>
                        <a:rPr lang="en-GB" sz="1800" kern="1200" dirty="0">
                          <a:solidFill>
                            <a:schemeClr val="dk1"/>
                          </a:solidFill>
                          <a:latin typeface="+mn-lt"/>
                          <a:ea typeface="+mn-ea"/>
                          <a:cs typeface="+mn-cs"/>
                        </a:rPr>
                        <a:t>        28.0 </a:t>
                      </a:r>
                      <a:r>
                        <a:rPr lang="en-GB" dirty="0"/>
                        <a:t>mill €</a:t>
                      </a:r>
                      <a:r>
                        <a:rPr lang="en-GB" sz="1800" kern="1200" dirty="0">
                          <a:solidFill>
                            <a:schemeClr val="dk1"/>
                          </a:solidFill>
                          <a:latin typeface="+mn-lt"/>
                          <a:ea typeface="+mn-ea"/>
                          <a:cs typeface="+mn-cs"/>
                        </a:rPr>
                        <a:t> </a:t>
                      </a:r>
                    </a:p>
                  </a:txBody>
                  <a:tcPr marL="9525" marR="9525" marT="9525" marB="0" anchor="b"/>
                </a:tc>
                <a:extLst>
                  <a:ext uri="{0D108BD9-81ED-4DB2-BD59-A6C34878D82A}">
                    <a16:rowId xmlns:a16="http://schemas.microsoft.com/office/drawing/2014/main" val="960249889"/>
                  </a:ext>
                </a:extLst>
              </a:tr>
              <a:tr h="370840">
                <a:tc>
                  <a:txBody>
                    <a:bodyPr/>
                    <a:lstStyle/>
                    <a:p>
                      <a:pPr algn="l" fontAlgn="b"/>
                      <a:r>
                        <a:rPr lang="en-GB" sz="1800" kern="1200" dirty="0">
                          <a:solidFill>
                            <a:schemeClr val="dk1"/>
                          </a:solidFill>
                          <a:latin typeface="+mn-lt"/>
                          <a:ea typeface="+mn-ea"/>
                          <a:cs typeface="+mn-cs"/>
                        </a:rPr>
                        <a:t> loss in % of profit</a:t>
                      </a:r>
                    </a:p>
                  </a:txBody>
                  <a:tcPr marL="9525" marR="9525" marT="9525" marB="0" anchor="b"/>
                </a:tc>
                <a:tc>
                  <a:txBody>
                    <a:bodyPr/>
                    <a:lstStyle/>
                    <a:p>
                      <a:pPr algn="r" fontAlgn="b"/>
                      <a:r>
                        <a:rPr lang="en-GB" sz="1800" kern="1200" dirty="0">
                          <a:solidFill>
                            <a:schemeClr val="dk1"/>
                          </a:solidFill>
                          <a:latin typeface="+mn-lt"/>
                          <a:ea typeface="+mn-ea"/>
                          <a:cs typeface="+mn-cs"/>
                        </a:rPr>
                        <a:t>1.2%</a:t>
                      </a:r>
                    </a:p>
                  </a:txBody>
                  <a:tcPr marL="9525" marR="9525" marT="9525" marB="0" anchor="b"/>
                </a:tc>
                <a:tc>
                  <a:txBody>
                    <a:bodyPr/>
                    <a:lstStyle/>
                    <a:p>
                      <a:pPr algn="r" fontAlgn="b"/>
                      <a:r>
                        <a:rPr lang="en-GB" sz="1800" kern="1200" dirty="0">
                          <a:solidFill>
                            <a:schemeClr val="dk1"/>
                          </a:solidFill>
                          <a:latin typeface="+mn-lt"/>
                          <a:ea typeface="+mn-ea"/>
                          <a:cs typeface="+mn-cs"/>
                        </a:rPr>
                        <a:t>8.2%</a:t>
                      </a:r>
                    </a:p>
                  </a:txBody>
                  <a:tcPr marL="9525" marR="9525" marT="9525" marB="0" anchor="b"/>
                </a:tc>
                <a:extLst>
                  <a:ext uri="{0D108BD9-81ED-4DB2-BD59-A6C34878D82A}">
                    <a16:rowId xmlns:a16="http://schemas.microsoft.com/office/drawing/2014/main" val="2281279372"/>
                  </a:ext>
                </a:extLst>
              </a:tr>
              <a:tr h="370840">
                <a:tc>
                  <a:txBody>
                    <a:bodyPr/>
                    <a:lstStyle/>
                    <a:p>
                      <a:pPr algn="l" fontAlgn="b"/>
                      <a:r>
                        <a:rPr lang="en-GB" sz="1800" kern="1200" dirty="0">
                          <a:solidFill>
                            <a:schemeClr val="dk1"/>
                          </a:solidFill>
                          <a:latin typeface="+mn-lt"/>
                          <a:ea typeface="+mn-ea"/>
                          <a:cs typeface="+mn-cs"/>
                        </a:rPr>
                        <a:t> CI from Estlink1 during outage </a:t>
                      </a:r>
                      <a:r>
                        <a:rPr lang="en-GB" sz="900" kern="1200" dirty="0">
                          <a:solidFill>
                            <a:schemeClr val="dk1"/>
                          </a:solidFill>
                          <a:latin typeface="+mn-lt"/>
                          <a:ea typeface="+mn-ea"/>
                          <a:cs typeface="+mn-cs"/>
                        </a:rPr>
                        <a:t>(remaining amount in cap before loss)</a:t>
                      </a:r>
                      <a:endParaRPr lang="en-GB" sz="1800" kern="1200" dirty="0">
                        <a:solidFill>
                          <a:schemeClr val="dk1"/>
                        </a:solidFill>
                        <a:latin typeface="+mn-lt"/>
                        <a:ea typeface="+mn-ea"/>
                        <a:cs typeface="+mn-cs"/>
                      </a:endParaRPr>
                    </a:p>
                  </a:txBody>
                  <a:tcPr marL="9525" marR="9525" marT="9525" marB="0" anchor="b"/>
                </a:tc>
                <a:tc>
                  <a:txBody>
                    <a:bodyPr/>
                    <a:lstStyle/>
                    <a:p>
                      <a:pPr algn="r" fontAlgn="b"/>
                      <a:r>
                        <a:rPr lang="en-GB" sz="1800" kern="1200" dirty="0">
                          <a:solidFill>
                            <a:schemeClr val="dk1"/>
                          </a:solidFill>
                          <a:latin typeface="+mn-lt"/>
                          <a:ea typeface="+mn-ea"/>
                          <a:cs typeface="+mn-cs"/>
                        </a:rPr>
                        <a:t>4.3 mill €</a:t>
                      </a:r>
                    </a:p>
                  </a:txBody>
                  <a:tcPr marL="9525" marR="9525" marT="9525" marB="0" anchor="b"/>
                </a:tc>
                <a:tc>
                  <a:txBody>
                    <a:bodyPr/>
                    <a:lstStyle/>
                    <a:p>
                      <a:pPr algn="r" fontAlgn="b"/>
                      <a:r>
                        <a:rPr lang="en-GB" sz="1800" kern="1200" dirty="0">
                          <a:solidFill>
                            <a:schemeClr val="dk1"/>
                          </a:solidFill>
                          <a:latin typeface="+mn-lt"/>
                          <a:ea typeface="+mn-ea"/>
                          <a:cs typeface="+mn-cs"/>
                        </a:rPr>
                        <a:t>4.3 mill €</a:t>
                      </a:r>
                    </a:p>
                  </a:txBody>
                  <a:tcPr marL="9525" marR="9525" marT="9525" marB="0" anchor="b"/>
                </a:tc>
                <a:extLst>
                  <a:ext uri="{0D108BD9-81ED-4DB2-BD59-A6C34878D82A}">
                    <a16:rowId xmlns:a16="http://schemas.microsoft.com/office/drawing/2014/main" val="790812632"/>
                  </a:ext>
                </a:extLst>
              </a:tr>
            </a:tbl>
          </a:graphicData>
        </a:graphic>
      </p:graphicFrame>
    </p:spTree>
    <p:extLst>
      <p:ext uri="{BB962C8B-B14F-4D97-AF65-F5344CB8AC3E}">
        <p14:creationId xmlns:p14="http://schemas.microsoft.com/office/powerpoint/2010/main" val="415417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07C45C-114B-8E40-8028-E1EDB24CAAF3}"/>
              </a:ext>
            </a:extLst>
          </p:cNvPr>
          <p:cNvSpPr txBox="1">
            <a:spLocks/>
          </p:cNvSpPr>
          <p:nvPr/>
        </p:nvSpPr>
        <p:spPr>
          <a:xfrm>
            <a:off x="696000" y="666576"/>
            <a:ext cx="10800000" cy="3094314"/>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GB" dirty="0"/>
              <a:t>Thank you.</a:t>
            </a:r>
            <a:br>
              <a:rPr lang="en-GB" dirty="0"/>
            </a:br>
            <a:r>
              <a:rPr lang="en-GB" dirty="0"/>
              <a:t>Any questions?</a:t>
            </a:r>
            <a:endParaRPr lang="en-US" dirty="0"/>
          </a:p>
        </p:txBody>
      </p:sp>
      <p:sp>
        <p:nvSpPr>
          <p:cNvPr id="4" name="Title 1">
            <a:extLst>
              <a:ext uri="{FF2B5EF4-FFF2-40B4-BE49-F238E27FC236}">
                <a16:creationId xmlns:a16="http://schemas.microsoft.com/office/drawing/2014/main" id="{8C07C45C-114B-8E40-8028-E1EDB24CAAF3}"/>
              </a:ext>
            </a:extLst>
          </p:cNvPr>
          <p:cNvSpPr txBox="1">
            <a:spLocks/>
          </p:cNvSpPr>
          <p:nvPr/>
        </p:nvSpPr>
        <p:spPr>
          <a:xfrm>
            <a:off x="696000" y="3158835"/>
            <a:ext cx="10800000" cy="970585"/>
          </a:xfrm>
          <a:prstGeom prst="rect">
            <a:avLst/>
          </a:prstGeom>
        </p:spPr>
        <p:txBody>
          <a:bodyPr anchor="ctr">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endParaRPr lang="en-US" sz="2000" dirty="0"/>
          </a:p>
        </p:txBody>
      </p:sp>
      <p:sp>
        <p:nvSpPr>
          <p:cNvPr id="2" name="Rectangle 1"/>
          <p:cNvSpPr/>
          <p:nvPr/>
        </p:nvSpPr>
        <p:spPr>
          <a:xfrm>
            <a:off x="696000" y="4244679"/>
            <a:ext cx="10800000" cy="276999"/>
          </a:xfrm>
          <a:prstGeom prst="rect">
            <a:avLst/>
          </a:prstGeom>
        </p:spPr>
        <p:txBody>
          <a:bodyPr wrap="square">
            <a:spAutoFit/>
          </a:bodyPr>
          <a:lstStyle/>
          <a:p>
            <a:r>
              <a:rPr lang="en-GB" sz="1200" dirty="0">
                <a:solidFill>
                  <a:schemeClr val="bg1"/>
                </a:solidFill>
              </a:rPr>
              <a:t>The contents of this </a:t>
            </a:r>
            <a:r>
              <a:rPr lang="sl-SI" sz="1200" dirty="0">
                <a:solidFill>
                  <a:schemeClr val="bg1"/>
                </a:solidFill>
              </a:rPr>
              <a:t>document</a:t>
            </a:r>
            <a:r>
              <a:rPr lang="en-GB" sz="1200" dirty="0">
                <a:solidFill>
                  <a:schemeClr val="bg1"/>
                </a:solidFill>
              </a:rPr>
              <a:t> do not necessarily reflect the position or opinion of the Agency.</a:t>
            </a:r>
          </a:p>
        </p:txBody>
      </p:sp>
      <p:sp>
        <p:nvSpPr>
          <p:cNvPr id="5" name="Rectangle 4">
            <a:hlinkClick r:id="rId2"/>
            <a:extLst>
              <a:ext uri="{FF2B5EF4-FFF2-40B4-BE49-F238E27FC236}">
                <a16:creationId xmlns:a16="http://schemas.microsoft.com/office/drawing/2014/main" id="{6134A8AC-09EE-EDAB-4E87-8601D4927581}"/>
              </a:ext>
            </a:extLst>
          </p:cNvPr>
          <p:cNvSpPr/>
          <p:nvPr/>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3"/>
            <a:extLst>
              <a:ext uri="{FF2B5EF4-FFF2-40B4-BE49-F238E27FC236}">
                <a16:creationId xmlns:a16="http://schemas.microsoft.com/office/drawing/2014/main" id="{C2E6CA39-2CBD-C976-D3C0-0129BEF73584}"/>
              </a:ext>
            </a:extLst>
          </p:cNvPr>
          <p:cNvSpPr/>
          <p:nvPr/>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extLst>
              <a:ext uri="{FF2B5EF4-FFF2-40B4-BE49-F238E27FC236}">
                <a16:creationId xmlns:a16="http://schemas.microsoft.com/office/drawing/2014/main" id="{BF7B2437-2CD5-1D9B-1E9E-18002C3D28FF}"/>
              </a:ext>
            </a:extLst>
          </p:cNvPr>
          <p:cNvSpPr/>
          <p:nvPr/>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5"/>
            <a:extLst>
              <a:ext uri="{FF2B5EF4-FFF2-40B4-BE49-F238E27FC236}">
                <a16:creationId xmlns:a16="http://schemas.microsoft.com/office/drawing/2014/main" id="{75B27CC2-BE18-0DFE-A158-DD3981C813BD}"/>
              </a:ext>
            </a:extLst>
          </p:cNvPr>
          <p:cNvSpPr/>
          <p:nvPr/>
        </p:nvSpPr>
        <p:spPr>
          <a:xfrm>
            <a:off x="5998440" y="5929383"/>
            <a:ext cx="184398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807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031B-0FEC-0A98-26F1-0E10D06F3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F6537-893B-2BF6-0BA1-133A9E08A889}"/>
              </a:ext>
            </a:extLst>
          </p:cNvPr>
          <p:cNvSpPr>
            <a:spLocks noGrp="1"/>
          </p:cNvSpPr>
          <p:nvPr>
            <p:ph type="title"/>
          </p:nvPr>
        </p:nvSpPr>
        <p:spPr/>
        <p:txBody>
          <a:bodyPr/>
          <a:lstStyle/>
          <a:p>
            <a:r>
              <a:rPr lang="en-GB" dirty="0"/>
              <a:t>Preliminary timeline</a:t>
            </a:r>
          </a:p>
        </p:txBody>
      </p:sp>
      <p:sp>
        <p:nvSpPr>
          <p:cNvPr id="3" name="Slide Number Placeholder 2">
            <a:extLst>
              <a:ext uri="{FF2B5EF4-FFF2-40B4-BE49-F238E27FC236}">
                <a16:creationId xmlns:a16="http://schemas.microsoft.com/office/drawing/2014/main" id="{F162B85C-2530-4432-6B4A-1B225A3EE86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E16D21-2873-7F4D-BC1C-4DCC7B7156B8}" type="slidenum">
              <a:rPr kumimoji="0" lang="en-SI" sz="15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SI" sz="15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B0E09B0E-C046-B196-7CEC-FFB77FEA3F54}"/>
              </a:ext>
            </a:extLst>
          </p:cNvPr>
          <p:cNvGraphicFramePr>
            <a:graphicFrameLocks noGrp="1"/>
          </p:cNvGraphicFramePr>
          <p:nvPr>
            <p:ph idx="1"/>
            <p:extLst>
              <p:ext uri="{D42A27DB-BD31-4B8C-83A1-F6EECF244321}">
                <p14:modId xmlns:p14="http://schemas.microsoft.com/office/powerpoint/2010/main" val="3857682515"/>
              </p:ext>
            </p:extLst>
          </p:nvPr>
        </p:nvGraphicFramePr>
        <p:xfrm>
          <a:off x="714375" y="1430338"/>
          <a:ext cx="10799763"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4">
            <a:extLst>
              <a:ext uri="{FF2B5EF4-FFF2-40B4-BE49-F238E27FC236}">
                <a16:creationId xmlns:a16="http://schemas.microsoft.com/office/drawing/2014/main" id="{D62695F0-A735-D84C-C5DD-91A39E9E370B}"/>
              </a:ext>
            </a:extLst>
          </p:cNvPr>
          <p:cNvSpPr txBox="1">
            <a:spLocks/>
          </p:cNvSpPr>
          <p:nvPr/>
        </p:nvSpPr>
        <p:spPr>
          <a:xfrm>
            <a:off x="701675" y="6281998"/>
            <a:ext cx="10795000" cy="57600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600"/>
              </a:spcBef>
              <a:spcAft>
                <a:spcPts val="600"/>
              </a:spcAft>
              <a:buClr>
                <a:schemeClr val="tx2"/>
              </a:buClr>
              <a:buFont typeface="Arial" panose="020B0604020202020204" pitchFamily="34" charset="0"/>
              <a:buNone/>
              <a:defRPr sz="1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64000" indent="0" algn="l" defTabSz="914400" rtl="0" eaLnBrk="1" latinLnBrk="0" hangingPunct="1">
              <a:lnSpc>
                <a:spcPct val="90000"/>
              </a:lnSpc>
              <a:spcBef>
                <a:spcPts val="500"/>
              </a:spcBef>
              <a:buClr>
                <a:schemeClr val="tx2"/>
              </a:buClr>
              <a:buFont typeface="Arial" panose="020B0604020202020204" pitchFamily="34" charset="0"/>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40626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F21F-0EF7-4B28-2AC5-62AAFE812ECA}"/>
              </a:ext>
            </a:extLst>
          </p:cNvPr>
          <p:cNvSpPr>
            <a:spLocks noGrp="1"/>
          </p:cNvSpPr>
          <p:nvPr>
            <p:ph type="title"/>
          </p:nvPr>
        </p:nvSpPr>
        <p:spPr/>
        <p:txBody>
          <a:bodyPr/>
          <a:lstStyle/>
          <a:p>
            <a:r>
              <a:rPr lang="en-GB" dirty="0"/>
              <a:t>Mandate to decide on force majeure</a:t>
            </a:r>
          </a:p>
        </p:txBody>
      </p:sp>
      <p:sp>
        <p:nvSpPr>
          <p:cNvPr id="3" name="Slide Number Placeholder 2">
            <a:extLst>
              <a:ext uri="{FF2B5EF4-FFF2-40B4-BE49-F238E27FC236}">
                <a16:creationId xmlns:a16="http://schemas.microsoft.com/office/drawing/2014/main" id="{E1CCE6C0-F1B7-F072-5DA9-2A3A17E66040}"/>
              </a:ext>
            </a:extLst>
          </p:cNvPr>
          <p:cNvSpPr>
            <a:spLocks noGrp="1"/>
          </p:cNvSpPr>
          <p:nvPr>
            <p:ph type="sldNum" sz="quarter" idx="12"/>
          </p:nvPr>
        </p:nvSpPr>
        <p:spPr/>
        <p:txBody>
          <a:bodyPr/>
          <a:lstStyle/>
          <a:p>
            <a:fld id="{68E16D21-2873-7F4D-BC1C-4DCC7B7156B8}" type="slidenum">
              <a:rPr lang="en-SI" smtClean="0"/>
              <a:t>3</a:t>
            </a:fld>
            <a:endParaRPr lang="en-SI"/>
          </a:p>
        </p:txBody>
      </p:sp>
      <p:sp>
        <p:nvSpPr>
          <p:cNvPr id="4" name="Text Placeholder 3">
            <a:extLst>
              <a:ext uri="{FF2B5EF4-FFF2-40B4-BE49-F238E27FC236}">
                <a16:creationId xmlns:a16="http://schemas.microsoft.com/office/drawing/2014/main" id="{A88D8365-BE1C-4135-50E1-C3BC3BE9E8A1}"/>
              </a:ext>
            </a:extLst>
          </p:cNvPr>
          <p:cNvSpPr>
            <a:spLocks noGrp="1"/>
          </p:cNvSpPr>
          <p:nvPr>
            <p:ph type="body" sz="quarter" idx="13"/>
          </p:nvPr>
        </p:nvSpPr>
        <p:spPr/>
        <p:txBody>
          <a:bodyPr/>
          <a:lstStyle/>
          <a:p>
            <a:r>
              <a:rPr lang="en-GB" dirty="0"/>
              <a:t>ACER received a request for opinion by ECA pursuant to Article 6 (7) of the ACER Regulation:</a:t>
            </a:r>
            <a:br>
              <a:rPr lang="en-GB" dirty="0"/>
            </a:br>
            <a:r>
              <a:rPr lang="en-GB" sz="1800" dirty="0">
                <a:solidFill>
                  <a:srgbClr val="000000"/>
                </a:solidFill>
                <a:latin typeface="EUAlbertina"/>
              </a:rPr>
              <a:t>‘… in a specific case, a regulatory authority encounters difficulties with the application of the network codes and guidelines … it may request ACER to provide an opinion. … ‘</a:t>
            </a:r>
          </a:p>
          <a:p>
            <a:r>
              <a:rPr lang="en-GB" dirty="0">
                <a:solidFill>
                  <a:schemeClr val="bg1">
                    <a:lumMod val="65000"/>
                  </a:schemeClr>
                </a:solidFill>
              </a:rPr>
              <a:t>ACER received a request for opinion by the Estonian ministry on the same issue</a:t>
            </a:r>
          </a:p>
          <a:p>
            <a:r>
              <a:rPr lang="en-GB" dirty="0"/>
              <a:t>EV considers that they don’t have a mandate to assess whether the case qualifies as force majeure and questions whether ACER has such mandate (AEWG statement)</a:t>
            </a:r>
          </a:p>
          <a:p>
            <a:pPr lvl="1"/>
            <a:r>
              <a:rPr lang="en-GB" dirty="0"/>
              <a:t>Article 56 ‘Firmness in the event of force majeure’:</a:t>
            </a:r>
          </a:p>
          <a:p>
            <a:pPr marL="432000" lvl="2" indent="0">
              <a:buNone/>
            </a:pPr>
            <a:r>
              <a:rPr lang="en-GB" dirty="0">
                <a:solidFill>
                  <a:srgbClr val="000000"/>
                </a:solidFill>
                <a:latin typeface="EUAlbertina"/>
              </a:rPr>
              <a:t>‘5. Where a Member State has so provided, upon request by the TSO concerned, the national regulatory authority shall assess whether an event qualifies as </a:t>
            </a:r>
            <a:r>
              <a:rPr lang="en-GB" i="1" dirty="0">
                <a:solidFill>
                  <a:srgbClr val="000000"/>
                </a:solidFill>
                <a:latin typeface="EUAlbertina"/>
              </a:rPr>
              <a:t>force majeure</a:t>
            </a:r>
            <a:r>
              <a:rPr lang="en-GB" dirty="0">
                <a:solidFill>
                  <a:srgbClr val="000000"/>
                </a:solidFill>
                <a:latin typeface="EUAlbertina"/>
              </a:rPr>
              <a:t>.’ </a:t>
            </a:r>
            <a:endParaRPr lang="en-GB" dirty="0"/>
          </a:p>
          <a:p>
            <a:r>
              <a:rPr lang="en-GB" dirty="0"/>
              <a:t>(…………………………………………………………………………….)</a:t>
            </a:r>
          </a:p>
          <a:p>
            <a:pPr lvl="1">
              <a:buFont typeface="Wingdings" panose="05000000000000000000" pitchFamily="2" charset="2"/>
              <a:buChar char="à"/>
            </a:pPr>
            <a:r>
              <a:rPr lang="en-GB" dirty="0"/>
              <a:t>compliance investigation by ECA towards their TSO </a:t>
            </a:r>
            <a:r>
              <a:rPr lang="en-GB" sz="1400" i="1" dirty="0"/>
              <a:t>(to be confirmed by ECA)</a:t>
            </a:r>
            <a:endParaRPr lang="en-GB" i="1" dirty="0"/>
          </a:p>
          <a:p>
            <a:pPr>
              <a:buFont typeface="Wingdings" panose="05000000000000000000" pitchFamily="2" charset="2"/>
              <a:buChar char="à"/>
            </a:pPr>
            <a:r>
              <a:rPr lang="en-GB" b="1" dirty="0">
                <a:sym typeface="Wingdings" panose="05000000000000000000" pitchFamily="2" charset="2"/>
              </a:rPr>
              <a:t>ECA considers that they have a case and has difficulties with applying the FCA Regulation, for which ACER is competent to issue an opinion at their request.</a:t>
            </a:r>
          </a:p>
          <a:p>
            <a:pPr>
              <a:buFont typeface="Wingdings" panose="05000000000000000000" pitchFamily="2" charset="2"/>
              <a:buChar char="à"/>
            </a:pPr>
            <a:endParaRPr lang="en-GB" dirty="0"/>
          </a:p>
          <a:p>
            <a:endParaRPr lang="en-GB" dirty="0"/>
          </a:p>
          <a:p>
            <a:endParaRPr lang="en-GB" dirty="0"/>
          </a:p>
        </p:txBody>
      </p:sp>
      <p:sp>
        <p:nvSpPr>
          <p:cNvPr id="5" name="Text Placeholder 4">
            <a:extLst>
              <a:ext uri="{FF2B5EF4-FFF2-40B4-BE49-F238E27FC236}">
                <a16:creationId xmlns:a16="http://schemas.microsoft.com/office/drawing/2014/main" id="{81C520AE-3E36-436B-4945-1464E04CE3DB}"/>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28083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B31077-857B-53F2-0C25-76F8AECF20FD}"/>
              </a:ext>
            </a:extLst>
          </p:cNvPr>
          <p:cNvSpPr>
            <a:spLocks noGrp="1"/>
          </p:cNvSpPr>
          <p:nvPr>
            <p:ph type="title"/>
          </p:nvPr>
        </p:nvSpPr>
        <p:spPr/>
        <p:txBody>
          <a:bodyPr/>
          <a:lstStyle/>
          <a:p>
            <a:r>
              <a:rPr lang="en-GB" dirty="0"/>
              <a:t>Most relevant FCA requirements</a:t>
            </a:r>
          </a:p>
        </p:txBody>
      </p:sp>
      <p:sp>
        <p:nvSpPr>
          <p:cNvPr id="3" name="Slide Number Placeholder 2">
            <a:extLst>
              <a:ext uri="{FF2B5EF4-FFF2-40B4-BE49-F238E27FC236}">
                <a16:creationId xmlns:a16="http://schemas.microsoft.com/office/drawing/2014/main" id="{2BBF03B2-43BF-F7BE-9557-940123C801F5}"/>
              </a:ext>
            </a:extLst>
          </p:cNvPr>
          <p:cNvSpPr>
            <a:spLocks noGrp="1"/>
          </p:cNvSpPr>
          <p:nvPr>
            <p:ph type="sldNum" sz="quarter" idx="12"/>
          </p:nvPr>
        </p:nvSpPr>
        <p:spPr/>
        <p:txBody>
          <a:bodyPr/>
          <a:lstStyle/>
          <a:p>
            <a:fld id="{68E16D21-2873-7F4D-BC1C-4DCC7B7156B8}" type="slidenum">
              <a:rPr lang="en-SI" smtClean="0"/>
              <a:t>4</a:t>
            </a:fld>
            <a:endParaRPr lang="en-SI"/>
          </a:p>
        </p:txBody>
      </p:sp>
      <p:sp>
        <p:nvSpPr>
          <p:cNvPr id="9" name="Text Placeholder 8">
            <a:extLst>
              <a:ext uri="{FF2B5EF4-FFF2-40B4-BE49-F238E27FC236}">
                <a16:creationId xmlns:a16="http://schemas.microsoft.com/office/drawing/2014/main" id="{5F19A029-9A0A-9C58-264C-67A6E39FFF8A}"/>
              </a:ext>
            </a:extLst>
          </p:cNvPr>
          <p:cNvSpPr>
            <a:spLocks noGrp="1"/>
          </p:cNvSpPr>
          <p:nvPr>
            <p:ph type="body" sz="quarter" idx="13"/>
          </p:nvPr>
        </p:nvSpPr>
        <p:spPr/>
        <p:txBody>
          <a:bodyPr/>
          <a:lstStyle/>
          <a:p>
            <a:r>
              <a:rPr lang="en-GB" dirty="0"/>
              <a:t>FCA Article 53 ‘General firmness provisions’:</a:t>
            </a:r>
          </a:p>
          <a:p>
            <a:pPr marL="216000" lvl="1" indent="0">
              <a:buNone/>
            </a:pPr>
            <a:r>
              <a:rPr lang="en-GB" i="1" dirty="0">
                <a:solidFill>
                  <a:srgbClr val="000000"/>
                </a:solidFill>
                <a:latin typeface="EUAlbertina"/>
              </a:rPr>
              <a:t>‘1. All TSOs shall be entitled to curtail long-term transmission rights to ensure operation remains within operational security limits prior to the day-ahead firmness deadline.  … ‘</a:t>
            </a:r>
            <a:endParaRPr lang="en-GB" dirty="0"/>
          </a:p>
          <a:p>
            <a:pPr lvl="2"/>
            <a:endParaRPr lang="en-GB" dirty="0"/>
          </a:p>
          <a:p>
            <a:r>
              <a:rPr lang="en-GB" dirty="0"/>
              <a:t>FCA Article 54 ‘Definition of caps’:</a:t>
            </a:r>
            <a:br>
              <a:rPr lang="en-GB" dirty="0"/>
            </a:br>
            <a:r>
              <a:rPr lang="en-GB" dirty="0"/>
              <a:t>‘</a:t>
            </a:r>
            <a:r>
              <a:rPr lang="en-GB" sz="1800" i="1" dirty="0"/>
              <a:t>1. … </a:t>
            </a:r>
            <a:r>
              <a:rPr lang="en-GB" sz="1800" i="1" dirty="0">
                <a:solidFill>
                  <a:srgbClr val="000000"/>
                </a:solidFill>
                <a:latin typeface="EUAlbertina"/>
              </a:rPr>
              <a:t>may propose a cap on the total compensation to be paid to all holders of curtailed long-term transmission rights …</a:t>
            </a:r>
            <a:r>
              <a:rPr lang="en-GB" sz="1800" b="0" i="0" u="none" strike="noStrike" baseline="0" dirty="0">
                <a:solidFill>
                  <a:srgbClr val="000000"/>
                </a:solidFill>
                <a:latin typeface="EUAlbertina"/>
              </a:rPr>
              <a:t>‘</a:t>
            </a:r>
            <a:br>
              <a:rPr lang="en-GB" sz="1800" b="0" i="0" u="none" strike="noStrike" baseline="0" dirty="0">
                <a:solidFill>
                  <a:srgbClr val="000000"/>
                </a:solidFill>
                <a:latin typeface="EUAlbertina"/>
              </a:rPr>
            </a:br>
            <a:r>
              <a:rPr lang="en-GB" sz="1800" b="0" i="1" u="none" strike="noStrike" baseline="0" dirty="0">
                <a:solidFill>
                  <a:srgbClr val="000000"/>
                </a:solidFill>
                <a:latin typeface="EUAlbertina"/>
              </a:rPr>
              <a:t>‘2. The cap shall not be lower than the total amount of congestion income … ‘ </a:t>
            </a:r>
            <a:endParaRPr lang="en-GB" i="1" dirty="0"/>
          </a:p>
          <a:p>
            <a:pPr lvl="2"/>
            <a:endParaRPr lang="en-GB" dirty="0"/>
          </a:p>
          <a:p>
            <a:r>
              <a:rPr lang="en-GB" dirty="0"/>
              <a:t>FCA Article 56 ‘Firmness in the event of force majeure’:</a:t>
            </a:r>
          </a:p>
          <a:p>
            <a:pPr marL="216000" lvl="1" indent="0">
              <a:buNone/>
            </a:pPr>
            <a:r>
              <a:rPr lang="en-GB" sz="1800" b="0" i="0" u="none" strike="noStrike" baseline="0" dirty="0">
                <a:solidFill>
                  <a:srgbClr val="000000"/>
                </a:solidFill>
                <a:latin typeface="EUAlbertina"/>
              </a:rPr>
              <a:t>‘1. In the event of </a:t>
            </a:r>
            <a:r>
              <a:rPr lang="en-GB" sz="1800" b="0" i="1" u="none" strike="noStrike" baseline="0" dirty="0">
                <a:solidFill>
                  <a:srgbClr val="000000"/>
                </a:solidFill>
                <a:latin typeface="EUAlbertina"/>
              </a:rPr>
              <a:t>force majeure</a:t>
            </a:r>
            <a:r>
              <a:rPr lang="en-GB" sz="1800" b="0" i="0" u="none" strike="noStrike" baseline="0" dirty="0">
                <a:solidFill>
                  <a:srgbClr val="000000"/>
                </a:solidFill>
                <a:latin typeface="EUAlbertina"/>
              </a:rPr>
              <a:t>, TSOs may curtail long-term transmission rights. …’</a:t>
            </a:r>
          </a:p>
          <a:p>
            <a:pPr marL="216000" lvl="1" indent="0">
              <a:buNone/>
            </a:pPr>
            <a:r>
              <a:rPr lang="en-GB" dirty="0">
                <a:solidFill>
                  <a:srgbClr val="000000"/>
                </a:solidFill>
                <a:latin typeface="EUAlbertina"/>
              </a:rPr>
              <a:t>‘3. … the compensation shall be equal to the amount initially paid for the concerned long-term transmission right during the forward allocation process.’</a:t>
            </a:r>
          </a:p>
          <a:p>
            <a:pPr marL="216000" lvl="1" indent="0">
              <a:buNone/>
            </a:pPr>
            <a:r>
              <a:rPr lang="en-GB" dirty="0">
                <a:solidFill>
                  <a:srgbClr val="000000"/>
                </a:solidFill>
                <a:latin typeface="EUAlbertina"/>
              </a:rPr>
              <a:t>‘</a:t>
            </a:r>
            <a:r>
              <a:rPr lang="en-GB" sz="1800" b="0" i="0" u="none" strike="noStrike" baseline="0" dirty="0">
                <a:solidFill>
                  <a:srgbClr val="000000"/>
                </a:solidFill>
                <a:latin typeface="EUAlbertina"/>
              </a:rPr>
              <a:t>4. The TSO which invokes a </a:t>
            </a:r>
            <a:r>
              <a:rPr lang="en-GB" sz="1800" b="0" i="1" u="none" strike="noStrike" baseline="0" dirty="0">
                <a:solidFill>
                  <a:srgbClr val="000000"/>
                </a:solidFill>
                <a:latin typeface="EUAlbertina"/>
              </a:rPr>
              <a:t>force majeure </a:t>
            </a:r>
            <a:r>
              <a:rPr lang="en-GB" sz="1800" b="0" i="0" u="none" strike="noStrike" baseline="0" dirty="0">
                <a:solidFill>
                  <a:srgbClr val="000000"/>
                </a:solidFill>
                <a:latin typeface="EUAlbertina"/>
              </a:rPr>
              <a:t>shall make every possible effort to limit the consequences and duration of the </a:t>
            </a:r>
            <a:r>
              <a:rPr lang="en-GB" sz="1800" b="0" i="1" u="none" strike="noStrike" baseline="0" dirty="0">
                <a:solidFill>
                  <a:srgbClr val="000000"/>
                </a:solidFill>
                <a:latin typeface="EUAlbertina"/>
              </a:rPr>
              <a:t>force majeure</a:t>
            </a:r>
            <a:r>
              <a:rPr lang="en-GB" sz="1800" b="0" i="0" u="none" strike="noStrike" baseline="0" dirty="0">
                <a:solidFill>
                  <a:srgbClr val="000000"/>
                </a:solidFill>
                <a:latin typeface="EUAlbertina"/>
              </a:rPr>
              <a:t>.’</a:t>
            </a:r>
            <a:endParaRPr lang="en-GB" dirty="0"/>
          </a:p>
          <a:p>
            <a:endParaRPr lang="en-GB" dirty="0"/>
          </a:p>
          <a:p>
            <a:endParaRPr lang="en-GB" dirty="0"/>
          </a:p>
          <a:p>
            <a:pPr lvl="1"/>
            <a:endParaRPr lang="en-GB" dirty="0"/>
          </a:p>
        </p:txBody>
      </p:sp>
      <p:sp>
        <p:nvSpPr>
          <p:cNvPr id="10" name="Text Placeholder 9">
            <a:extLst>
              <a:ext uri="{FF2B5EF4-FFF2-40B4-BE49-F238E27FC236}">
                <a16:creationId xmlns:a16="http://schemas.microsoft.com/office/drawing/2014/main" id="{75DAFE6E-28E9-30DE-3A60-1760F7E6134A}"/>
              </a:ext>
            </a:extLst>
          </p:cNvPr>
          <p:cNvSpPr>
            <a:spLocks noGrp="1"/>
          </p:cNvSpPr>
          <p:nvPr>
            <p:ph type="body" sz="quarter" idx="14"/>
          </p:nvPr>
        </p:nvSpPr>
        <p:spPr/>
        <p:txBody>
          <a:bodyPr/>
          <a:lstStyle/>
          <a:p>
            <a:endParaRPr lang="en-GB"/>
          </a:p>
        </p:txBody>
      </p:sp>
      <p:sp>
        <p:nvSpPr>
          <p:cNvPr id="6" name="TextBox 5">
            <a:extLst>
              <a:ext uri="{FF2B5EF4-FFF2-40B4-BE49-F238E27FC236}">
                <a16:creationId xmlns:a16="http://schemas.microsoft.com/office/drawing/2014/main" id="{0B4BFE28-4D1E-3A98-000D-3A4BCA52CEA6}"/>
              </a:ext>
            </a:extLst>
          </p:cNvPr>
          <p:cNvSpPr txBox="1"/>
          <p:nvPr/>
        </p:nvSpPr>
        <p:spPr>
          <a:xfrm>
            <a:off x="11709779" y="3234519"/>
            <a:ext cx="914400" cy="914400"/>
          </a:xfrm>
          <a:prstGeom prst="rect">
            <a:avLst/>
          </a:prstGeom>
        </p:spPr>
        <p:txBody>
          <a:bodyPr vert="horz" wrap="none" lIns="91440" tIns="45720" rIns="91440" bIns="45720" rtlCol="0" anchor="t">
            <a:normAutofit/>
          </a:bodyPr>
          <a:lstStyle/>
          <a:p>
            <a:pPr algn="l"/>
            <a:endParaRPr lang="en-GB" b="1" dirty="0">
              <a:solidFill>
                <a:schemeClr val="accent1"/>
              </a:solidFill>
            </a:endParaRPr>
          </a:p>
        </p:txBody>
      </p:sp>
    </p:spTree>
    <p:extLst>
      <p:ext uri="{BB962C8B-B14F-4D97-AF65-F5344CB8AC3E}">
        <p14:creationId xmlns:p14="http://schemas.microsoft.com/office/powerpoint/2010/main" val="186544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396F58-E877-6507-D3E8-0953718FF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DD8D1-6CB7-984C-D289-92393B4D2D2D}"/>
              </a:ext>
            </a:extLst>
          </p:cNvPr>
          <p:cNvSpPr>
            <a:spLocks noGrp="1"/>
          </p:cNvSpPr>
          <p:nvPr>
            <p:ph type="title"/>
          </p:nvPr>
        </p:nvSpPr>
        <p:spPr/>
        <p:txBody>
          <a:bodyPr/>
          <a:lstStyle/>
          <a:p>
            <a:r>
              <a:rPr lang="en-GB" dirty="0"/>
              <a:t>Criteria for force majeure in definition</a:t>
            </a:r>
          </a:p>
        </p:txBody>
      </p:sp>
      <p:sp>
        <p:nvSpPr>
          <p:cNvPr id="3" name="Slide Number Placeholder 2">
            <a:extLst>
              <a:ext uri="{FF2B5EF4-FFF2-40B4-BE49-F238E27FC236}">
                <a16:creationId xmlns:a16="http://schemas.microsoft.com/office/drawing/2014/main" id="{78C2DDF1-89ED-AE9C-8822-330F66EFF7BF}"/>
              </a:ext>
            </a:extLst>
          </p:cNvPr>
          <p:cNvSpPr>
            <a:spLocks noGrp="1"/>
          </p:cNvSpPr>
          <p:nvPr>
            <p:ph type="sldNum" sz="quarter" idx="12"/>
          </p:nvPr>
        </p:nvSpPr>
        <p:spPr/>
        <p:txBody>
          <a:bodyPr/>
          <a:lstStyle/>
          <a:p>
            <a:fld id="{68E16D21-2873-7F4D-BC1C-4DCC7B7156B8}" type="slidenum">
              <a:rPr lang="en-SI" smtClean="0"/>
              <a:t>5</a:t>
            </a:fld>
            <a:endParaRPr lang="en-SI"/>
          </a:p>
        </p:txBody>
      </p:sp>
      <p:sp>
        <p:nvSpPr>
          <p:cNvPr id="4" name="Text Placeholder 3">
            <a:extLst>
              <a:ext uri="{FF2B5EF4-FFF2-40B4-BE49-F238E27FC236}">
                <a16:creationId xmlns:a16="http://schemas.microsoft.com/office/drawing/2014/main" id="{146C85B2-07E5-B459-E82D-7322E2ABCE41}"/>
              </a:ext>
            </a:extLst>
          </p:cNvPr>
          <p:cNvSpPr>
            <a:spLocks noGrp="1"/>
          </p:cNvSpPr>
          <p:nvPr>
            <p:ph type="body" sz="quarter" idx="13"/>
          </p:nvPr>
        </p:nvSpPr>
        <p:spPr>
          <a:xfrm>
            <a:off x="702150" y="1270001"/>
            <a:ext cx="10794526" cy="4643438"/>
          </a:xfrm>
        </p:spPr>
        <p:txBody>
          <a:bodyPr/>
          <a:lstStyle/>
          <a:p>
            <a:r>
              <a:rPr lang="en-GB" dirty="0"/>
              <a:t>Definition in Article 2(2)(u) of the HAR (also in Article 2 (45) of CACM Regulation):</a:t>
            </a:r>
          </a:p>
          <a:p>
            <a:pPr marL="216000" lvl="1" indent="0">
              <a:buNone/>
            </a:pPr>
            <a:r>
              <a:rPr lang="en-GB" sz="1600" b="0" i="0" u="none" strike="noStrike" baseline="0" dirty="0">
                <a:latin typeface="TimesNewRomanPSMT"/>
              </a:rPr>
              <a:t>‘</a:t>
            </a:r>
            <a:r>
              <a:rPr lang="en-GB" sz="1600" b="0" i="0" u="none" strike="noStrike" baseline="0" dirty="0">
                <a:latin typeface="Times New Roman" panose="02020603050405020304" pitchFamily="18" charset="0"/>
              </a:rPr>
              <a:t>force m</a:t>
            </a:r>
            <a:r>
              <a:rPr lang="en-GB" sz="1600" b="0" i="0" u="none" strike="noStrike" baseline="0" dirty="0">
                <a:latin typeface="TimesNewRomanPSMT"/>
              </a:rPr>
              <a:t>ajeure’ means any unforeseeable or unusual event or situation beyond the </a:t>
            </a:r>
            <a:r>
              <a:rPr lang="en-GB" sz="1600" b="0" i="0" u="none" strike="noStrike" baseline="0" dirty="0">
                <a:latin typeface="Times New Roman" panose="02020603050405020304" pitchFamily="18" charset="0"/>
              </a:rPr>
              <a:t>reasonable control of a party and/or the relevant TSOs, and not due to a fault of the party and/or the relevant TSOs, which cannot be avoided or overcome with reasonable foresight and diligence, which cannot be solved by measures which are from a technical, financial or economic point of view reasonably possible for the party and/or the relevant TSOs, which has actually happened and is objectively verifiable, and which makes it impossible for the party and/or the relevant TSOs to fulfil, temporarily or permanently, its obligations;</a:t>
            </a:r>
          </a:p>
          <a:p>
            <a:r>
              <a:rPr lang="en-GB" dirty="0"/>
              <a:t>Broken down into 5 sections/sub-requirements:</a:t>
            </a:r>
          </a:p>
          <a:p>
            <a:pPr marL="558900" lvl="1" indent="-342900">
              <a:buFont typeface="+mj-lt"/>
              <a:buAutoNum type="arabicPeriod"/>
            </a:pPr>
            <a:r>
              <a:rPr lang="en-GB" dirty="0"/>
              <a:t>any </a:t>
            </a:r>
            <a:r>
              <a:rPr lang="en-GB" b="1" dirty="0"/>
              <a:t>unforeseeable or unusual event or situation beyond </a:t>
            </a:r>
            <a:r>
              <a:rPr lang="en-GB" dirty="0"/>
              <a:t>the reasonable </a:t>
            </a:r>
            <a:r>
              <a:rPr lang="en-GB" b="1" dirty="0"/>
              <a:t>control</a:t>
            </a:r>
            <a:r>
              <a:rPr lang="en-GB" dirty="0"/>
              <a:t> of a party and/or the relevant TSOs, and </a:t>
            </a:r>
            <a:r>
              <a:rPr lang="en-GB" b="1" dirty="0"/>
              <a:t>not due to a fault of the </a:t>
            </a:r>
            <a:r>
              <a:rPr lang="en-GB" dirty="0"/>
              <a:t>party and/or the relevant </a:t>
            </a:r>
            <a:r>
              <a:rPr lang="en-GB" b="1" dirty="0"/>
              <a:t>TSOs</a:t>
            </a:r>
            <a:r>
              <a:rPr lang="en-GB" dirty="0"/>
              <a:t>,</a:t>
            </a:r>
          </a:p>
          <a:p>
            <a:pPr marL="558900" lvl="1" indent="-342900">
              <a:buFont typeface="+mj-lt"/>
              <a:buAutoNum type="arabicPeriod"/>
            </a:pPr>
            <a:r>
              <a:rPr lang="en-GB" dirty="0"/>
              <a:t>which </a:t>
            </a:r>
            <a:r>
              <a:rPr lang="en-GB" b="1" dirty="0"/>
              <a:t>cannot be avoided or overcome with reasonable foresight and diligence</a:t>
            </a:r>
            <a:r>
              <a:rPr lang="en-GB" dirty="0"/>
              <a:t>,</a:t>
            </a:r>
          </a:p>
          <a:p>
            <a:pPr marL="558900" lvl="1" indent="-342900">
              <a:buFont typeface="+mj-lt"/>
              <a:buAutoNum type="arabicPeriod"/>
            </a:pPr>
            <a:r>
              <a:rPr lang="en-GB" dirty="0"/>
              <a:t>which </a:t>
            </a:r>
            <a:r>
              <a:rPr lang="en-GB" b="1" dirty="0"/>
              <a:t>cannot be solved by measures which are from a technical, financial or economic point of view reasonably possible </a:t>
            </a:r>
            <a:r>
              <a:rPr lang="en-GB" dirty="0"/>
              <a:t>for the party and/or the relevant TSOs,</a:t>
            </a:r>
          </a:p>
          <a:p>
            <a:pPr marL="558900" lvl="1" indent="-342900">
              <a:buFont typeface="+mj-lt"/>
              <a:buAutoNum type="arabicPeriod"/>
            </a:pPr>
            <a:r>
              <a:rPr lang="en-GB" dirty="0"/>
              <a:t>which has actually happened and is objectively verifiable, and</a:t>
            </a:r>
          </a:p>
          <a:p>
            <a:pPr marL="558900" lvl="1" indent="-342900">
              <a:buFont typeface="+mj-lt"/>
              <a:buAutoNum type="arabicPeriod"/>
            </a:pPr>
            <a:r>
              <a:rPr lang="en-GB" dirty="0"/>
              <a:t>which </a:t>
            </a:r>
            <a:r>
              <a:rPr lang="en-GB" b="1" dirty="0"/>
              <a:t>makes it impossible for the </a:t>
            </a:r>
            <a:r>
              <a:rPr lang="en-GB" dirty="0"/>
              <a:t>party and/or the relevant </a:t>
            </a:r>
            <a:r>
              <a:rPr lang="en-GB" b="1" dirty="0"/>
              <a:t>TSOs to fulfil</a:t>
            </a:r>
            <a:r>
              <a:rPr lang="en-GB" dirty="0"/>
              <a:t>, temporarily or permanently, </a:t>
            </a:r>
            <a:r>
              <a:rPr lang="en-GB" b="1" dirty="0"/>
              <a:t>its obligations</a:t>
            </a:r>
            <a:r>
              <a:rPr lang="en-GB" dirty="0"/>
              <a:t>.</a:t>
            </a:r>
          </a:p>
          <a:p>
            <a:endParaRPr lang="en-GB" dirty="0"/>
          </a:p>
          <a:p>
            <a:endParaRPr lang="en-GB" dirty="0"/>
          </a:p>
        </p:txBody>
      </p:sp>
      <p:sp>
        <p:nvSpPr>
          <p:cNvPr id="5" name="Text Placeholder 4">
            <a:extLst>
              <a:ext uri="{FF2B5EF4-FFF2-40B4-BE49-F238E27FC236}">
                <a16:creationId xmlns:a16="http://schemas.microsoft.com/office/drawing/2014/main" id="{CC6FC4FB-66D3-05E8-D3E9-E074089E8F14}"/>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14415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FD6-A09D-60E9-F83A-4E5FB595F44E}"/>
              </a:ext>
            </a:extLst>
          </p:cNvPr>
          <p:cNvSpPr>
            <a:spLocks noGrp="1"/>
          </p:cNvSpPr>
          <p:nvPr>
            <p:ph type="title"/>
          </p:nvPr>
        </p:nvSpPr>
        <p:spPr/>
        <p:txBody>
          <a:bodyPr/>
          <a:lstStyle/>
          <a:p>
            <a:r>
              <a:rPr lang="en-GB" dirty="0"/>
              <a:t>Questions raised in request for opinion</a:t>
            </a:r>
          </a:p>
        </p:txBody>
      </p:sp>
      <p:sp>
        <p:nvSpPr>
          <p:cNvPr id="3" name="Slide Number Placeholder 2">
            <a:extLst>
              <a:ext uri="{FF2B5EF4-FFF2-40B4-BE49-F238E27FC236}">
                <a16:creationId xmlns:a16="http://schemas.microsoft.com/office/drawing/2014/main" id="{2CD29F09-D976-5822-BF7D-A1C72CC153C4}"/>
              </a:ext>
            </a:extLst>
          </p:cNvPr>
          <p:cNvSpPr>
            <a:spLocks noGrp="1"/>
          </p:cNvSpPr>
          <p:nvPr>
            <p:ph type="sldNum" sz="quarter" idx="12"/>
          </p:nvPr>
        </p:nvSpPr>
        <p:spPr/>
        <p:txBody>
          <a:bodyPr/>
          <a:lstStyle/>
          <a:p>
            <a:fld id="{68E16D21-2873-7F4D-BC1C-4DCC7B7156B8}" type="slidenum">
              <a:rPr lang="en-SI" smtClean="0"/>
              <a:t>6</a:t>
            </a:fld>
            <a:endParaRPr lang="en-SI"/>
          </a:p>
        </p:txBody>
      </p:sp>
      <p:sp>
        <p:nvSpPr>
          <p:cNvPr id="4" name="Text Placeholder 3">
            <a:extLst>
              <a:ext uri="{FF2B5EF4-FFF2-40B4-BE49-F238E27FC236}">
                <a16:creationId xmlns:a16="http://schemas.microsoft.com/office/drawing/2014/main" id="{0BB9FEF3-A9DE-A5C1-127D-C313F83A5890}"/>
              </a:ext>
            </a:extLst>
          </p:cNvPr>
          <p:cNvSpPr>
            <a:spLocks noGrp="1"/>
          </p:cNvSpPr>
          <p:nvPr>
            <p:ph type="body" sz="quarter" idx="13"/>
          </p:nvPr>
        </p:nvSpPr>
        <p:spPr/>
        <p:txBody>
          <a:bodyPr/>
          <a:lstStyle/>
          <a:p>
            <a:pPr marL="265113" indent="-265113">
              <a:buNone/>
            </a:pPr>
            <a:r>
              <a:rPr lang="en-GB" sz="1800" b="0" i="0" u="none" strike="noStrike" baseline="0" dirty="0">
                <a:solidFill>
                  <a:srgbClr val="000000"/>
                </a:solidFill>
                <a:latin typeface="Times New Roman" panose="02020603050405020304" pitchFamily="18" charset="0"/>
              </a:rPr>
              <a:t>1. Should the amounts of already allocated FTRs be directly dependent from the value of net transfer capacity between the bidding zones, considering the particular situation and SOGL Regulation definition of operational security limits? Also, if the TSOs are not deliberately limiting NTC (of cross-border connection) to ensure the system operates within security limits from a physical characteristics perspective, but a certain amount of cross-border NTC is unavailable due to reasons beyond the TSOs’ control, particularly due to the occurrence of “</a:t>
            </a:r>
            <a:r>
              <a:rPr lang="en-GB" sz="1800" b="0" i="1" u="none" strike="noStrike" baseline="0" dirty="0">
                <a:solidFill>
                  <a:srgbClr val="000000"/>
                </a:solidFill>
                <a:latin typeface="Times New Roman" panose="02020603050405020304" pitchFamily="18" charset="0"/>
              </a:rPr>
              <a:t>an unforeseeable or unusual event or situation beyond the reasonable control of the relevant TSOs, which cannot be avoided</a:t>
            </a:r>
            <a:r>
              <a:rPr lang="en-GB" sz="1800" b="0" i="0" u="none" strike="noStrike" baseline="0" dirty="0">
                <a:solidFill>
                  <a:srgbClr val="000000"/>
                </a:solidFill>
                <a:latin typeface="Times New Roman" panose="02020603050405020304" pitchFamily="18" charset="0"/>
              </a:rPr>
              <a:t>”, then, in such a case, are the TSOs even permitted to invoke the clause "</a:t>
            </a:r>
            <a:r>
              <a:rPr lang="en-GB" sz="1800" b="0" i="1" u="none" strike="noStrike" baseline="0" dirty="0">
                <a:solidFill>
                  <a:srgbClr val="000000"/>
                </a:solidFill>
                <a:latin typeface="Times New Roman" panose="02020603050405020304" pitchFamily="18" charset="0"/>
              </a:rPr>
              <a:t>to ensure operation remains within operational security limits</a:t>
            </a:r>
            <a:r>
              <a:rPr lang="en-GB" sz="1800" b="0" i="0" u="none" strike="noStrike" baseline="0" dirty="0">
                <a:solidFill>
                  <a:srgbClr val="000000"/>
                </a:solidFill>
                <a:latin typeface="Times New Roman" panose="02020603050405020304" pitchFamily="18" charset="0"/>
              </a:rPr>
              <a:t>" for curtailing FTRs? </a:t>
            </a:r>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03301B52-B1BD-CD7D-519D-EBBF88A23F05}"/>
              </a:ext>
            </a:extLst>
          </p:cNvPr>
          <p:cNvSpPr>
            <a:spLocks noGrp="1"/>
          </p:cNvSpPr>
          <p:nvPr>
            <p:ph type="body" sz="quarter" idx="14"/>
          </p:nvPr>
        </p:nvSpPr>
        <p:spPr/>
        <p:txBody>
          <a:bodyPr/>
          <a:lstStyle/>
          <a:p>
            <a:r>
              <a:rPr lang="en-GB" dirty="0"/>
              <a:t>EE ministry only raised question 2+3</a:t>
            </a:r>
          </a:p>
        </p:txBody>
      </p:sp>
    </p:spTree>
    <p:extLst>
      <p:ext uri="{BB962C8B-B14F-4D97-AF65-F5344CB8AC3E}">
        <p14:creationId xmlns:p14="http://schemas.microsoft.com/office/powerpoint/2010/main" val="350645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6793-C3FF-CB64-A97E-EB7B9153B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813EA-3F32-BCC2-4EFC-C82C549A6E08}"/>
              </a:ext>
            </a:extLst>
          </p:cNvPr>
          <p:cNvSpPr>
            <a:spLocks noGrp="1"/>
          </p:cNvSpPr>
          <p:nvPr>
            <p:ph type="title"/>
          </p:nvPr>
        </p:nvSpPr>
        <p:spPr/>
        <p:txBody>
          <a:bodyPr/>
          <a:lstStyle/>
          <a:p>
            <a:r>
              <a:rPr lang="en-GB" dirty="0"/>
              <a:t>Questions raised in request for opinion</a:t>
            </a:r>
          </a:p>
        </p:txBody>
      </p:sp>
      <p:sp>
        <p:nvSpPr>
          <p:cNvPr id="3" name="Slide Number Placeholder 2">
            <a:extLst>
              <a:ext uri="{FF2B5EF4-FFF2-40B4-BE49-F238E27FC236}">
                <a16:creationId xmlns:a16="http://schemas.microsoft.com/office/drawing/2014/main" id="{B3FB2139-E6F5-FE13-680A-E1879D594862}"/>
              </a:ext>
            </a:extLst>
          </p:cNvPr>
          <p:cNvSpPr>
            <a:spLocks noGrp="1"/>
          </p:cNvSpPr>
          <p:nvPr>
            <p:ph type="sldNum" sz="quarter" idx="12"/>
          </p:nvPr>
        </p:nvSpPr>
        <p:spPr/>
        <p:txBody>
          <a:bodyPr/>
          <a:lstStyle/>
          <a:p>
            <a:fld id="{68E16D21-2873-7F4D-BC1C-4DCC7B7156B8}" type="slidenum">
              <a:rPr lang="en-SI" smtClean="0"/>
              <a:t>7</a:t>
            </a:fld>
            <a:endParaRPr lang="en-SI"/>
          </a:p>
        </p:txBody>
      </p:sp>
      <p:sp>
        <p:nvSpPr>
          <p:cNvPr id="4" name="Text Placeholder 3">
            <a:extLst>
              <a:ext uri="{FF2B5EF4-FFF2-40B4-BE49-F238E27FC236}">
                <a16:creationId xmlns:a16="http://schemas.microsoft.com/office/drawing/2014/main" id="{BF809860-5439-5011-415C-4377D2C2A382}"/>
              </a:ext>
            </a:extLst>
          </p:cNvPr>
          <p:cNvSpPr>
            <a:spLocks noGrp="1"/>
          </p:cNvSpPr>
          <p:nvPr>
            <p:ph type="body" sz="quarter" idx="13"/>
          </p:nvPr>
        </p:nvSpPr>
        <p:spPr/>
        <p:txBody>
          <a:bodyPr/>
          <a:lstStyle/>
          <a:p>
            <a:pPr marL="176213" indent="-176213">
              <a:buNone/>
            </a:pPr>
            <a:r>
              <a:rPr lang="en-GB" sz="1800" b="0" i="0" u="none" strike="noStrike" baseline="0" dirty="0">
                <a:solidFill>
                  <a:srgbClr val="000000"/>
                </a:solidFill>
                <a:latin typeface="Times New Roman" panose="02020603050405020304" pitchFamily="18" charset="0"/>
              </a:rPr>
              <a:t>2. If the value of net transfer capacity between bidding zones should significantly decrease due to occurrence of “</a:t>
            </a:r>
            <a:r>
              <a:rPr lang="en-GB" sz="1800" b="0" i="1" u="none" strike="noStrike" baseline="0" dirty="0">
                <a:solidFill>
                  <a:srgbClr val="000000"/>
                </a:solidFill>
                <a:latin typeface="Times New Roman" panose="02020603050405020304" pitchFamily="18" charset="0"/>
              </a:rPr>
              <a:t>an unforeseeable or unusual event or situation beyond the reasonable control of the relevant TSOs, which cannot be avoided</a:t>
            </a:r>
            <a:r>
              <a:rPr lang="en-GB" sz="1800" b="0" i="0" u="none" strike="noStrike" baseline="0" dirty="0">
                <a:solidFill>
                  <a:srgbClr val="000000"/>
                </a:solidFill>
                <a:latin typeface="Times New Roman" panose="02020603050405020304" pitchFamily="18" charset="0"/>
              </a:rPr>
              <a:t>”, then would occurrence of such an event provide sufficient cause for TSOs for curtailing the amounts of already allocated FTRs with reference to </a:t>
            </a:r>
            <a:r>
              <a:rPr lang="en-GB" sz="1800" b="0" i="1" u="none" strike="noStrike" baseline="0" dirty="0">
                <a:solidFill>
                  <a:srgbClr val="000000"/>
                </a:solidFill>
                <a:latin typeface="Times New Roman" panose="02020603050405020304" pitchFamily="18" charset="0"/>
              </a:rPr>
              <a:t>force majeure </a:t>
            </a:r>
            <a:r>
              <a:rPr lang="en-GB" sz="1800" b="0" i="0" u="none" strike="noStrike" baseline="0" dirty="0">
                <a:solidFill>
                  <a:srgbClr val="000000"/>
                </a:solidFill>
                <a:latin typeface="Times New Roman" panose="02020603050405020304" pitchFamily="18" charset="0"/>
              </a:rPr>
              <a:t>event?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E894AE47-5A1F-FC4B-9020-64033F7D43AB}"/>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84059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20CF-CD0A-15DA-0E25-0F19EB647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F2A13-0518-E1BA-FA14-61ED587CDE99}"/>
              </a:ext>
            </a:extLst>
          </p:cNvPr>
          <p:cNvSpPr>
            <a:spLocks noGrp="1"/>
          </p:cNvSpPr>
          <p:nvPr>
            <p:ph type="title"/>
          </p:nvPr>
        </p:nvSpPr>
        <p:spPr/>
        <p:txBody>
          <a:bodyPr/>
          <a:lstStyle/>
          <a:p>
            <a:r>
              <a:rPr lang="en-GB" dirty="0"/>
              <a:t>Questions raised in request for opinion</a:t>
            </a:r>
          </a:p>
        </p:txBody>
      </p:sp>
      <p:sp>
        <p:nvSpPr>
          <p:cNvPr id="3" name="Slide Number Placeholder 2">
            <a:extLst>
              <a:ext uri="{FF2B5EF4-FFF2-40B4-BE49-F238E27FC236}">
                <a16:creationId xmlns:a16="http://schemas.microsoft.com/office/drawing/2014/main" id="{E2700D1C-5666-1DC9-AB09-3D14B14EAD57}"/>
              </a:ext>
            </a:extLst>
          </p:cNvPr>
          <p:cNvSpPr>
            <a:spLocks noGrp="1"/>
          </p:cNvSpPr>
          <p:nvPr>
            <p:ph type="sldNum" sz="quarter" idx="12"/>
          </p:nvPr>
        </p:nvSpPr>
        <p:spPr/>
        <p:txBody>
          <a:bodyPr/>
          <a:lstStyle/>
          <a:p>
            <a:fld id="{68E16D21-2873-7F4D-BC1C-4DCC7B7156B8}" type="slidenum">
              <a:rPr lang="en-SI" smtClean="0"/>
              <a:t>8</a:t>
            </a:fld>
            <a:endParaRPr lang="en-SI"/>
          </a:p>
        </p:txBody>
      </p:sp>
      <p:sp>
        <p:nvSpPr>
          <p:cNvPr id="4" name="Text Placeholder 3">
            <a:extLst>
              <a:ext uri="{FF2B5EF4-FFF2-40B4-BE49-F238E27FC236}">
                <a16:creationId xmlns:a16="http://schemas.microsoft.com/office/drawing/2014/main" id="{A9A5AF72-9DF7-EF47-3220-7F5DF50F5F26}"/>
              </a:ext>
            </a:extLst>
          </p:cNvPr>
          <p:cNvSpPr>
            <a:spLocks noGrp="1"/>
          </p:cNvSpPr>
          <p:nvPr>
            <p:ph type="body" sz="quarter" idx="13"/>
          </p:nvPr>
        </p:nvSpPr>
        <p:spPr/>
        <p:txBody>
          <a:bodyPr/>
          <a:lstStyle/>
          <a:p>
            <a:pPr marL="176213" indent="-176213">
              <a:buNone/>
            </a:pPr>
            <a:r>
              <a:rPr lang="en-GB" sz="1800" b="0" i="0" u="none" strike="noStrike" baseline="0" dirty="0">
                <a:solidFill>
                  <a:srgbClr val="000000"/>
                </a:solidFill>
                <a:latin typeface="Times New Roman" panose="02020603050405020304" pitchFamily="18" charset="0"/>
              </a:rPr>
              <a:t>3. Or alternatively if the FTRs are purely financial instruments, then mere occurrence of “</a:t>
            </a:r>
            <a:r>
              <a:rPr lang="en-GB" sz="1800" b="0" i="1" u="none" strike="noStrike" baseline="0" dirty="0">
                <a:solidFill>
                  <a:srgbClr val="000000"/>
                </a:solidFill>
                <a:latin typeface="Times New Roman" panose="02020603050405020304" pitchFamily="18" charset="0"/>
              </a:rPr>
              <a:t>an unforeseeable or unusual event or situation beyond the reasonable control of the relevant TSOs, which cannot be avoided</a:t>
            </a:r>
            <a:r>
              <a:rPr lang="en-GB" sz="1800" b="0" i="0" u="none" strike="noStrike" baseline="0" dirty="0">
                <a:solidFill>
                  <a:srgbClr val="000000"/>
                </a:solidFill>
                <a:latin typeface="Times New Roman" panose="02020603050405020304" pitchFamily="18" charset="0"/>
              </a:rPr>
              <a:t>”, which results in significant reduction of net transfer capacity between bidding zones, cannot provide sufficient cause for TSOs for curtailment of already allocated FTRs with reference to </a:t>
            </a:r>
            <a:r>
              <a:rPr lang="en-GB" sz="1800" b="0" i="1" u="none" strike="noStrike" baseline="0" dirty="0">
                <a:solidFill>
                  <a:srgbClr val="000000"/>
                </a:solidFill>
                <a:latin typeface="Times New Roman" panose="02020603050405020304" pitchFamily="18" charset="0"/>
              </a:rPr>
              <a:t>force majeure </a:t>
            </a:r>
            <a:r>
              <a:rPr lang="en-GB" sz="1800" b="0" i="0" u="none" strike="noStrike" baseline="0" dirty="0">
                <a:solidFill>
                  <a:srgbClr val="000000"/>
                </a:solidFill>
                <a:latin typeface="Times New Roman" panose="02020603050405020304" pitchFamily="18" charset="0"/>
              </a:rPr>
              <a:t>event, unless the TSOs have exhausted a cap on compensations which is applicable in accordance with Article 59 (3) of the HAR?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7197D309-CAF8-113C-A779-5A708A2A9D40}"/>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49219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8D-870A-614E-2138-6C690899BA68}"/>
              </a:ext>
            </a:extLst>
          </p:cNvPr>
          <p:cNvSpPr>
            <a:spLocks noGrp="1"/>
          </p:cNvSpPr>
          <p:nvPr>
            <p:ph type="title"/>
          </p:nvPr>
        </p:nvSpPr>
        <p:spPr/>
        <p:txBody>
          <a:bodyPr/>
          <a:lstStyle/>
          <a:p>
            <a:r>
              <a:rPr lang="en-GB" dirty="0"/>
              <a:t>Financial impact of event from allocated LTTRs </a:t>
            </a:r>
          </a:p>
        </p:txBody>
      </p:sp>
      <p:sp>
        <p:nvSpPr>
          <p:cNvPr id="3" name="Slide Number Placeholder 2">
            <a:extLst>
              <a:ext uri="{FF2B5EF4-FFF2-40B4-BE49-F238E27FC236}">
                <a16:creationId xmlns:a16="http://schemas.microsoft.com/office/drawing/2014/main" id="{9FF96A25-464D-0B6F-8420-0E5F01226396}"/>
              </a:ext>
            </a:extLst>
          </p:cNvPr>
          <p:cNvSpPr>
            <a:spLocks noGrp="1"/>
          </p:cNvSpPr>
          <p:nvPr>
            <p:ph type="sldNum" sz="quarter" idx="12"/>
          </p:nvPr>
        </p:nvSpPr>
        <p:spPr/>
        <p:txBody>
          <a:bodyPr/>
          <a:lstStyle/>
          <a:p>
            <a:fld id="{68E16D21-2873-7F4D-BC1C-4DCC7B7156B8}" type="slidenum">
              <a:rPr lang="en-SI" smtClean="0"/>
              <a:t>9</a:t>
            </a:fld>
            <a:endParaRPr lang="en-SI"/>
          </a:p>
        </p:txBody>
      </p:sp>
      <p:sp>
        <p:nvSpPr>
          <p:cNvPr id="4" name="Text Placeholder 3">
            <a:extLst>
              <a:ext uri="{FF2B5EF4-FFF2-40B4-BE49-F238E27FC236}">
                <a16:creationId xmlns:a16="http://schemas.microsoft.com/office/drawing/2014/main" id="{7F8DFD4A-4351-651E-E528-74E2C181A971}"/>
              </a:ext>
            </a:extLst>
          </p:cNvPr>
          <p:cNvSpPr>
            <a:spLocks noGrp="1"/>
          </p:cNvSpPr>
          <p:nvPr>
            <p:ph type="body" sz="quarter" idx="13"/>
          </p:nvPr>
        </p:nvSpPr>
        <p:spPr>
          <a:xfrm>
            <a:off x="702150" y="1253067"/>
            <a:ext cx="10794526" cy="4660371"/>
          </a:xfrm>
        </p:spPr>
        <p:txBody>
          <a:bodyPr/>
          <a:lstStyle/>
          <a:p>
            <a:pPr marL="0" indent="0">
              <a:buNone/>
            </a:pPr>
            <a:r>
              <a:rPr lang="en-GB" sz="1800" b="1" i="1" dirty="0">
                <a:solidFill>
                  <a:srgbClr val="FF0000"/>
                </a:solidFill>
              </a:rPr>
              <a:t>Not to be assessed in ACER’s formal opinion</a:t>
            </a:r>
          </a:p>
          <a:p>
            <a:endParaRPr lang="en-GB" sz="1800" dirty="0"/>
          </a:p>
          <a:p>
            <a:r>
              <a:rPr lang="en-GB" sz="1800" dirty="0"/>
              <a:t>JAO published on 26/12/2024 at 10:52 a </a:t>
            </a:r>
            <a:r>
              <a:rPr lang="en-GB" sz="1800" dirty="0">
                <a:hlinkClick r:id="rId2"/>
              </a:rPr>
              <a:t>curtailment notice </a:t>
            </a:r>
            <a:r>
              <a:rPr lang="en-GB" sz="1800" dirty="0"/>
              <a:t>due to force majeure for 27/12*</a:t>
            </a:r>
          </a:p>
          <a:p>
            <a:pPr lvl="1"/>
            <a:r>
              <a:rPr lang="en-GB" sz="1600" dirty="0"/>
              <a:t>Amount of LTTR remaining after curtailment: 342 MW (why not 358 MW – Estlink1 capacity?)</a:t>
            </a:r>
          </a:p>
          <a:p>
            <a:pPr lvl="1"/>
            <a:r>
              <a:rPr lang="en-GB" sz="1600" dirty="0"/>
              <a:t>‘Why alternative measures are not sufficient to avoid the expected violation of operational security limit(s)? </a:t>
            </a:r>
            <a:br>
              <a:rPr lang="en-GB" sz="1600" dirty="0"/>
            </a:br>
            <a:r>
              <a:rPr lang="en-GB" sz="1600" dirty="0">
                <a:sym typeface="Wingdings" panose="05000000000000000000" pitchFamily="2" charset="2"/>
              </a:rPr>
              <a:t> </a:t>
            </a:r>
            <a:r>
              <a:rPr lang="en-GB" sz="1600" dirty="0"/>
              <a:t>There is no alternative to the curtailment of the affected LTTRs.’</a:t>
            </a:r>
          </a:p>
          <a:p>
            <a:pPr lvl="1"/>
            <a:r>
              <a:rPr lang="en-GB" sz="1600" dirty="0"/>
              <a:t>No concrete information about the duration of the curtailment (HAR A57.4; FCA A56.2), but only daily messages </a:t>
            </a:r>
          </a:p>
          <a:p>
            <a:pPr>
              <a:buFont typeface="Wingdings" panose="05000000000000000000" pitchFamily="2" charset="2"/>
              <a:buChar char="à"/>
            </a:pPr>
            <a:endParaRPr lang="en-GB" sz="1800" b="1" dirty="0"/>
          </a:p>
          <a:p>
            <a:endParaRPr lang="en-GB" sz="1800" dirty="0"/>
          </a:p>
          <a:p>
            <a:endParaRPr lang="en-GB" sz="1800" dirty="0"/>
          </a:p>
        </p:txBody>
      </p:sp>
      <p:sp>
        <p:nvSpPr>
          <p:cNvPr id="5" name="Text Placeholder 4">
            <a:extLst>
              <a:ext uri="{FF2B5EF4-FFF2-40B4-BE49-F238E27FC236}">
                <a16:creationId xmlns:a16="http://schemas.microsoft.com/office/drawing/2014/main" id="{FCF8399F-0FE8-66A9-EBCF-850BBF80DB84}"/>
              </a:ext>
            </a:extLst>
          </p:cNvPr>
          <p:cNvSpPr>
            <a:spLocks noGrp="1"/>
          </p:cNvSpPr>
          <p:nvPr>
            <p:ph type="body" sz="quarter" idx="14"/>
          </p:nvPr>
        </p:nvSpPr>
        <p:spPr/>
        <p:txBody>
          <a:bodyPr/>
          <a:lstStyle/>
          <a:p>
            <a:r>
              <a:rPr lang="en-GB" dirty="0"/>
              <a:t>*Event of the damaged Estlink2 cable occurred on 25/122024</a:t>
            </a:r>
          </a:p>
        </p:txBody>
      </p:sp>
    </p:spTree>
    <p:extLst>
      <p:ext uri="{BB962C8B-B14F-4D97-AF65-F5344CB8AC3E}">
        <p14:creationId xmlns:p14="http://schemas.microsoft.com/office/powerpoint/2010/main" val="1048533433"/>
      </p:ext>
    </p:extLst>
  </p:cSld>
  <p:clrMapOvr>
    <a:masterClrMapping/>
  </p:clrMapOvr>
</p:sld>
</file>

<file path=ppt/theme/theme1.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rmAutofit/>
      </a:bodyPr>
      <a:lstStyle>
        <a:defPPr algn="l">
          <a:spcAft>
            <a:spcPts val="600"/>
          </a:spcAft>
          <a:buClr>
            <a:schemeClr val="tx2"/>
          </a:buClr>
          <a:defRPr sz="2000" dirty="0" smtClean="0"/>
        </a:defPPr>
      </a:lstStyle>
    </a:txDef>
  </a:objectDefaults>
  <a:extraClrSchemeLst/>
  <a:extLst>
    <a:ext uri="{05A4C25C-085E-4340-85A3-A5531E510DB2}">
      <thm15:themeFamily xmlns:thm15="http://schemas.microsoft.com/office/thememl/2012/main" name="Presentation2" id="{716E9012-CDCF-4958-99CA-CE9C84DFDE19}" vid="{D9773596-F7A3-437E-B28A-E0BC4690D4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E53488C602EA48B779D6F9D1672068" ma:contentTypeVersion="6" ma:contentTypeDescription="Create a new document." ma:contentTypeScope="" ma:versionID="56a63a5a73c00209d2fd864398357426">
  <xsd:schema xmlns:xsd="http://www.w3.org/2001/XMLSchema" xmlns:xs="http://www.w3.org/2001/XMLSchema" xmlns:p="http://schemas.microsoft.com/office/2006/metadata/properties" xmlns:ns2="a5ff7179-4526-4e31-84f3-1e5086ece008" targetNamespace="http://schemas.microsoft.com/office/2006/metadata/properties" ma:root="true" ma:fieldsID="3ac14e81ba680e4bfd790880a8811a04"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09FFDE-E694-41BF-A4DA-085BCBC85790}">
  <ds:schemaRefs>
    <ds:schemaRef ds:uri="http://purl.org/dc/terms/"/>
    <ds:schemaRef ds:uri="http://schemas.openxmlformats.org/package/2006/metadata/core-properties"/>
    <ds:schemaRef ds:uri="http://schemas.microsoft.com/office/2006/documentManagement/types"/>
    <ds:schemaRef ds:uri="a5ff7179-4526-4e31-84f3-1e5086ece008"/>
    <ds:schemaRef ds:uri="http://schemas.microsoft.com/office/2006/metadata/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BB73CDE6-E2EB-4CDA-9561-CF40E9CADE4F}">
  <ds:schemaRefs>
    <ds:schemaRef ds:uri="http://schemas.microsoft.com/sharepoint/v3/contenttype/forms"/>
  </ds:schemaRefs>
</ds:datastoreItem>
</file>

<file path=customXml/itemProps3.xml><?xml version="1.0" encoding="utf-8"?>
<ds:datastoreItem xmlns:ds="http://schemas.openxmlformats.org/officeDocument/2006/customXml" ds:itemID="{B42478ED-1A32-462D-B372-086FAF302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ACER PPT Template</Template>
  <TotalTime>1947</TotalTime>
  <Words>1534</Words>
  <Application>Microsoft Office PowerPoint</Application>
  <PresentationFormat>Widescreen</PresentationFormat>
  <Paragraphs>140</Paragraphs>
  <Slides>11</Slides>
  <Notes>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EUAlbertina</vt:lpstr>
      <vt:lpstr>Times New Roman</vt:lpstr>
      <vt:lpstr>TimesNewRomanPSMT</vt:lpstr>
      <vt:lpstr>Wingdings</vt:lpstr>
      <vt:lpstr>ACER THEME</vt:lpstr>
      <vt:lpstr>ACER Opinion on  force majeure for  FI-EE LTTRs</vt:lpstr>
      <vt:lpstr>Preliminary timeline</vt:lpstr>
      <vt:lpstr>Mandate to decide on force majeure</vt:lpstr>
      <vt:lpstr>Most relevant FCA requirements</vt:lpstr>
      <vt:lpstr>Criteria for force majeure in definition</vt:lpstr>
      <vt:lpstr>Questions raised in request for opinion</vt:lpstr>
      <vt:lpstr>Questions raised in request for opinion</vt:lpstr>
      <vt:lpstr>Questions raised in request for opinion</vt:lpstr>
      <vt:lpstr>Financial impact of event from allocated LTTRs </vt:lpstr>
      <vt:lpstr>Financial impact of event from allocated LTTRs </vt:lpstr>
      <vt:lpstr>PowerPoint Presentation</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VIEHHAUSER (ACER)</dc:creator>
  <cp:lastModifiedBy>Sabrina DI BENEDETTO (ACER)</cp:lastModifiedBy>
  <cp:revision>3</cp:revision>
  <dcterms:created xsi:type="dcterms:W3CDTF">2025-02-11T12:01:08Z</dcterms:created>
  <dcterms:modified xsi:type="dcterms:W3CDTF">2025-09-23T08:56:40Z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0x01010043E53488C602EA48B779D6F9D1672068</vt:lpwstr>
  </property>
</Properties>
</file>